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9A08F-5F04-432A-A2B3-53FDB4E14D6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F2A33-8FB9-4BEB-B70D-DBF1C0465B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59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A613-E61D-2F40-8808-2CABF8F8E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C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76" y="5810927"/>
            <a:ext cx="4553712" cy="707136"/>
          </a:xfrm>
          <a:prstGeom prst="rect">
            <a:avLst/>
          </a:prstGeom>
        </p:spPr>
      </p:pic>
      <p:pic>
        <p:nvPicPr>
          <p:cNvPr id="12" name="Picture 4" descr="slide_syr_image.psd"/>
          <p:cNvPicPr>
            <a:picLocks noChangeAspect="1"/>
          </p:cNvPicPr>
          <p:nvPr userDrawn="1"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37119" r="30654" b="29299"/>
          <a:stretch/>
        </p:blipFill>
        <p:spPr bwMode="auto">
          <a:xfrm>
            <a:off x="15299" y="0"/>
            <a:ext cx="9144002" cy="549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Single Corner Rectangle 7"/>
          <p:cNvSpPr/>
          <p:nvPr userDrawn="1"/>
        </p:nvSpPr>
        <p:spPr>
          <a:xfrm>
            <a:off x="309243" y="6264062"/>
            <a:ext cx="1960419" cy="260690"/>
          </a:xfrm>
          <a:prstGeom prst="round1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4577CE"/>
                </a:solidFill>
                <a:latin typeface="+mn-lt"/>
                <a:ea typeface="Arial Narrow"/>
                <a:cs typeface="Arial"/>
                <a:sym typeface="Arial Narrow"/>
              </a:rPr>
              <a:t>IPCC AR5 Synthesis Report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81583"/>
            <a:ext cx="8384183" cy="785091"/>
          </a:xfrm>
          <a:prstGeom prst="rect">
            <a:avLst/>
          </a:prstGeom>
          <a:solidFill>
            <a:srgbClr val="4C8C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199" y="427079"/>
            <a:ext cx="8229600" cy="51045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4840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982496"/>
            <a:ext cx="8229600" cy="542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6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4577CE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/>
        <a:buNone/>
        <a:defRPr lang="nl-BE" sz="3200" kern="1200" dirty="0">
          <a:solidFill>
            <a:srgbClr val="4577CE"/>
          </a:solidFill>
          <a:latin typeface="+mn-lt"/>
          <a:ea typeface="ＭＳ Ｐゴシック" charset="0"/>
          <a:cs typeface="Calibri"/>
        </a:defRPr>
      </a:lvl1pPr>
      <a:lvl2pPr marL="813600" indent="-4284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Lucida Grande"/>
        <a:buChar char="➜"/>
        <a:defRPr lang="nl-BE" sz="2800" kern="1200" dirty="0">
          <a:solidFill>
            <a:srgbClr val="505050"/>
          </a:solidFill>
          <a:latin typeface="+mn-lt"/>
          <a:ea typeface="ＭＳ Ｐゴシック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nl-BE" sz="2400" kern="1200" dirty="0">
          <a:solidFill>
            <a:srgbClr val="505050"/>
          </a:solidFill>
          <a:latin typeface="+mn-lt"/>
          <a:ea typeface="ＭＳ Ｐゴシック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Arial"/>
        <a:buChar char="♦"/>
        <a:defRPr lang="nl-BE" sz="2000" kern="1200" dirty="0">
          <a:solidFill>
            <a:srgbClr val="505050"/>
          </a:solidFill>
          <a:latin typeface="+mn-lt"/>
          <a:ea typeface="ＭＳ Ｐゴシック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FR" sz="2000" kern="1200" dirty="0">
          <a:solidFill>
            <a:srgbClr val="505050"/>
          </a:solidFill>
          <a:latin typeface="+mn-lt"/>
          <a:ea typeface="ＭＳ Ｐゴシック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064895" cy="507041"/>
          </a:xfrm>
        </p:spPr>
        <p:txBody>
          <a:bodyPr/>
          <a:lstStyle/>
          <a:p>
            <a:r>
              <a:rPr lang="cs-CZ" sz="3000" dirty="0" smtClean="0">
                <a:latin typeface="Arial"/>
                <a:cs typeface="Arial"/>
              </a:rPr>
              <a:t>Čas z</a:t>
            </a:r>
            <a:r>
              <a:rPr lang="cs-CZ" sz="3000" dirty="0" smtClean="0">
                <a:latin typeface="Arial"/>
                <a:cs typeface="Arial"/>
              </a:rPr>
              <a:t>bývající pro nutné činy se rychle krátí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1" y="1097578"/>
            <a:ext cx="8432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505050"/>
                </a:solidFill>
                <a:latin typeface="Arial"/>
                <a:cs typeface="Arial"/>
              </a:rPr>
              <a:t>65</a:t>
            </a:r>
            <a:r>
              <a:rPr lang="cs-CZ" sz="2000" b="1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505050"/>
                </a:solidFill>
                <a:latin typeface="Arial"/>
                <a:cs typeface="Arial"/>
              </a:rPr>
              <a:t>% </a:t>
            </a:r>
            <a:r>
              <a:rPr lang="cs-CZ" sz="2000" b="1" dirty="0" smtClean="0">
                <a:solidFill>
                  <a:srgbClr val="505050"/>
                </a:solidFill>
                <a:latin typeface="Arial"/>
                <a:cs typeface="Arial"/>
              </a:rPr>
              <a:t>uhlíkového rozpočtu slučitelného s cílem, aby oteplení nepřesáhlo </a:t>
            </a:r>
            <a:r>
              <a:rPr lang="en-US" sz="2000" b="1" dirty="0" smtClean="0">
                <a:solidFill>
                  <a:srgbClr val="505050"/>
                </a:solidFill>
                <a:latin typeface="Arial"/>
                <a:cs typeface="Arial"/>
              </a:rPr>
              <a:t>2</a:t>
            </a:r>
            <a:r>
              <a:rPr lang="cs-CZ" sz="2000" b="1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505050"/>
                </a:solidFill>
                <a:latin typeface="Arial"/>
                <a:cs typeface="Arial"/>
              </a:rPr>
              <a:t>°C</a:t>
            </a:r>
            <a:r>
              <a:rPr lang="cs-CZ" sz="2000" b="1" dirty="0" smtClean="0">
                <a:solidFill>
                  <a:srgbClr val="505050"/>
                </a:solidFill>
                <a:latin typeface="Arial"/>
                <a:cs typeface="Arial"/>
              </a:rPr>
              <a:t>, již bylo vyčerpáno do roku 2012</a:t>
            </a:r>
            <a:endParaRPr lang="en-US" sz="2000" b="1" dirty="0">
              <a:solidFill>
                <a:srgbClr val="505050"/>
              </a:solidFill>
              <a:latin typeface="Arial"/>
              <a:cs typeface="Arial"/>
            </a:endParaRPr>
          </a:p>
        </p:txBody>
      </p:sp>
      <p:pic>
        <p:nvPicPr>
          <p:cNvPr id="8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994" y="1613062"/>
            <a:ext cx="4176713" cy="360203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78"/>
          <p:cNvSpPr/>
          <p:nvPr/>
        </p:nvSpPr>
        <p:spPr>
          <a:xfrm>
            <a:off x="4432465" y="3313877"/>
            <a:ext cx="19364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cs-CZ" dirty="0" smtClean="0">
                <a:solidFill>
                  <a:srgbClr val="FFFFFF"/>
                </a:solidFill>
              </a:rPr>
              <a:t>uhlík spotřebovaný</a:t>
            </a:r>
            <a:endParaRPr lang="nl-NL" dirty="0" smtClean="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nl-NL" dirty="0" smtClean="0">
                <a:solidFill>
                  <a:schemeClr val="bg1"/>
                </a:solidFill>
              </a:rPr>
              <a:t>1870-2011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lang="nl-NL" dirty="0" smtClean="0">
              <a:solidFill>
                <a:schemeClr val="bg1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cs-CZ" sz="2400" dirty="0" smtClean="0">
                <a:solidFill>
                  <a:srgbClr val="FFFFFF"/>
                </a:solidFill>
              </a:rPr>
              <a:t>515 </a:t>
            </a:r>
            <a:r>
              <a:rPr lang="cs-CZ" sz="2400" dirty="0" err="1" smtClean="0">
                <a:solidFill>
                  <a:srgbClr val="FFFFFF"/>
                </a:solidFill>
              </a:rPr>
              <a:t>Gt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10" name="image1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2801" y="1812790"/>
            <a:ext cx="3709299" cy="339096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81"/>
          <p:cNvSpPr/>
          <p:nvPr/>
        </p:nvSpPr>
        <p:spPr>
          <a:xfrm>
            <a:off x="6833621" y="2234350"/>
            <a:ext cx="117981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/>
            </a:pPr>
            <a:r>
              <a:rPr lang="cs-CZ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zbývá nám </a:t>
            </a:r>
          </a:p>
          <a:p>
            <a:pPr lvl="0" algn="ctr">
              <a:defRPr sz="1800"/>
            </a:pPr>
            <a:r>
              <a:rPr lang="cs-CZ" sz="2400" dirty="0" smtClean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275</a:t>
            </a:r>
            <a:r>
              <a:rPr lang="cs-CZ" sz="24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Gt</a:t>
            </a:r>
            <a:endParaRPr lang="cs-CZ" sz="24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3" name="Shape 182"/>
          <p:cNvSpPr/>
          <p:nvPr/>
        </p:nvSpPr>
        <p:spPr>
          <a:xfrm>
            <a:off x="7100051" y="2672949"/>
            <a:ext cx="646950" cy="23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lnSpc>
                <a:spcPct val="70000"/>
              </a:lnSpc>
              <a:defRPr sz="1800"/>
            </a:pPr>
            <a:endParaRPr sz="2000" baseline="30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Shape 183"/>
          <p:cNvSpPr/>
          <p:nvPr/>
        </p:nvSpPr>
        <p:spPr>
          <a:xfrm>
            <a:off x="1363481" y="2531822"/>
            <a:ext cx="167994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defRPr sz="1800"/>
            </a:pPr>
            <a:r>
              <a:rPr lang="cs-CZ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</a:t>
            </a:r>
            <a:r>
              <a:rPr lang="cs-CZ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elkový uhlíkový</a:t>
            </a:r>
          </a:p>
          <a:p>
            <a:pPr lvl="0" algn="ctr">
              <a:defRPr sz="1800"/>
            </a:pPr>
            <a:r>
              <a:rPr lang="cs-CZ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rozpočet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cs-CZ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lvl="0" algn="ctr">
              <a:defRPr sz="1800"/>
            </a:pPr>
            <a:r>
              <a:rPr lang="cs-CZ" sz="24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790 </a:t>
            </a:r>
            <a:r>
              <a:rPr lang="cs-CZ" sz="24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Gt</a:t>
            </a:r>
            <a:endParaRPr sz="2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0700" y="5181600"/>
            <a:ext cx="459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AR5 WGI SPM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911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4C8CD9"/>
      </a:dk1>
      <a:lt1>
        <a:srgbClr val="FFFFFF"/>
      </a:lt1>
      <a:dk2>
        <a:srgbClr val="4C8CD9"/>
      </a:dk2>
      <a:lt2>
        <a:srgbClr val="515151"/>
      </a:lt2>
      <a:accent1>
        <a:srgbClr val="4C8CD9"/>
      </a:accent1>
      <a:accent2>
        <a:srgbClr val="4C8CD9"/>
      </a:accent2>
      <a:accent3>
        <a:srgbClr val="4C8CD9"/>
      </a:accent3>
      <a:accent4>
        <a:srgbClr val="4C8CD9"/>
      </a:accent4>
      <a:accent5>
        <a:srgbClr val="4C8CD9"/>
      </a:accent5>
      <a:accent6>
        <a:srgbClr val="4C8CD9"/>
      </a:accent6>
      <a:hlink>
        <a:srgbClr val="1E2C40"/>
      </a:hlink>
      <a:folHlink>
        <a:srgbClr val="161F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790</TotalTime>
  <Words>49</Words>
  <Application>Microsoft Office PowerPoint</Application>
  <PresentationFormat>Předvádění na obrazovce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Default Theme</vt:lpstr>
      <vt:lpstr>Čas zbývající pro nutné činy se rychle krátí</vt:lpstr>
    </vt:vector>
  </TitlesOfParts>
  <Company>..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SYR_slidesUR</dc:title>
  <dc:creator>..</dc:creator>
  <dc:description>The window for action is rapidly closing</dc:description>
  <cp:lastModifiedBy>Beata</cp:lastModifiedBy>
  <cp:revision>129</cp:revision>
  <dcterms:created xsi:type="dcterms:W3CDTF">2014-10-31T15:59:47Z</dcterms:created>
  <dcterms:modified xsi:type="dcterms:W3CDTF">2014-11-19T13:35:28Z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SYR_slidesUR</vt:lpwstr>
  </property>
  <property fmtid="{D5CDD505-2E9C-101B-9397-08002B2CF9AE}" pid="3" name="SlideDescription">
    <vt:lpwstr>The window for action is rapidly closing</vt:lpwstr>
  </property>
</Properties>
</file>