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69"/>
  </p:notesMasterIdLst>
  <p:sldIdLst>
    <p:sldId id="256" r:id="rId3"/>
    <p:sldId id="287" r:id="rId4"/>
    <p:sldId id="257" r:id="rId5"/>
    <p:sldId id="337" r:id="rId6"/>
    <p:sldId id="288" r:id="rId7"/>
    <p:sldId id="259" r:id="rId8"/>
    <p:sldId id="260" r:id="rId9"/>
    <p:sldId id="289" r:id="rId10"/>
    <p:sldId id="339" r:id="rId11"/>
    <p:sldId id="263" r:id="rId12"/>
    <p:sldId id="290" r:id="rId13"/>
    <p:sldId id="336" r:id="rId14"/>
    <p:sldId id="265" r:id="rId15"/>
    <p:sldId id="267" r:id="rId16"/>
    <p:sldId id="266" r:id="rId17"/>
    <p:sldId id="268" r:id="rId18"/>
    <p:sldId id="358" r:id="rId19"/>
    <p:sldId id="312" r:id="rId20"/>
    <p:sldId id="301" r:id="rId21"/>
    <p:sldId id="302" r:id="rId22"/>
    <p:sldId id="303" r:id="rId23"/>
    <p:sldId id="357" r:id="rId24"/>
    <p:sldId id="297" r:id="rId25"/>
    <p:sldId id="317" r:id="rId26"/>
    <p:sldId id="340" r:id="rId27"/>
    <p:sldId id="282" r:id="rId28"/>
    <p:sldId id="293" r:id="rId29"/>
    <p:sldId id="315" r:id="rId30"/>
    <p:sldId id="286" r:id="rId31"/>
    <p:sldId id="314" r:id="rId32"/>
    <p:sldId id="331" r:id="rId33"/>
    <p:sldId id="322" r:id="rId34"/>
    <p:sldId id="323" r:id="rId35"/>
    <p:sldId id="324" r:id="rId36"/>
    <p:sldId id="353" r:id="rId37"/>
    <p:sldId id="272" r:id="rId38"/>
    <p:sldId id="332" r:id="rId39"/>
    <p:sldId id="277" r:id="rId40"/>
    <p:sldId id="278" r:id="rId41"/>
    <p:sldId id="334" r:id="rId42"/>
    <p:sldId id="309" r:id="rId43"/>
    <p:sldId id="284" r:id="rId44"/>
    <p:sldId id="275" r:id="rId45"/>
    <p:sldId id="355" r:id="rId46"/>
    <p:sldId id="360" r:id="rId47"/>
    <p:sldId id="361" r:id="rId48"/>
    <p:sldId id="335" r:id="rId49"/>
    <p:sldId id="352" r:id="rId50"/>
    <p:sldId id="342" r:id="rId51"/>
    <p:sldId id="348" r:id="rId52"/>
    <p:sldId id="345" r:id="rId53"/>
    <p:sldId id="346" r:id="rId54"/>
    <p:sldId id="344" r:id="rId55"/>
    <p:sldId id="350" r:id="rId56"/>
    <p:sldId id="356" r:id="rId57"/>
    <p:sldId id="343" r:id="rId58"/>
    <p:sldId id="351" r:id="rId59"/>
    <p:sldId id="359" r:id="rId60"/>
    <p:sldId id="349" r:id="rId61"/>
    <p:sldId id="338" r:id="rId62"/>
    <p:sldId id="325" r:id="rId63"/>
    <p:sldId id="326" r:id="rId64"/>
    <p:sldId id="327" r:id="rId65"/>
    <p:sldId id="328" r:id="rId66"/>
    <p:sldId id="329" r:id="rId67"/>
    <p:sldId id="300" r:id="rId6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26" autoAdjust="0"/>
    <p:restoredTop sz="94660"/>
  </p:normalViewPr>
  <p:slideViewPr>
    <p:cSldViewPr>
      <p:cViewPr>
        <p:scale>
          <a:sx n="130" d="100"/>
          <a:sy n="130" d="100"/>
        </p:scale>
        <p:origin x="-1350" y="-1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EB2791AB-5BA2-43B2-A753-C9D7E22A29A8}" type="datetimeFigureOut">
              <a:rPr lang="en-US"/>
              <a:pPr>
                <a:defRPr/>
              </a:pPr>
              <a:t>12/6/2010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8A28204-18BD-4538-A837-0279FA08B0A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B5FCC7A-83FD-4B70-9486-07B34D5C6A26}" type="slidenum">
              <a:rPr lang="en-US" smtClean="0"/>
              <a:pPr/>
              <a:t>3</a:t>
            </a:fld>
            <a:endParaRPr lang="en-US" smtClean="0"/>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9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C3AD113-5C91-4CE1-B487-1F57A0C6C5F8}" type="slidenum">
              <a:rPr lang="en-US" smtClean="0"/>
              <a:pPr/>
              <a:t>14</a:t>
            </a:fld>
            <a:endParaRPr lang="en-US" smtClean="0"/>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572D716-2B61-426E-AA93-56E722D5D866}" type="slidenum">
              <a:rPr lang="en-US" smtClean="0"/>
              <a:pPr/>
              <a:t>15</a:t>
            </a:fld>
            <a:endParaRPr lang="en-US" smtClean="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6C7B4F7-2783-4A7F-AADF-6E279B9FC12E}" type="slidenum">
              <a:rPr lang="en-US" smtClean="0"/>
              <a:pPr/>
              <a:t>16</a:t>
            </a:fld>
            <a:endParaRPr lang="en-US" smtClean="0"/>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4F44121-9EE8-49AC-A1A6-FB33D0F0C0E7}" type="slidenum">
              <a:rPr lang="en-US" smtClean="0"/>
              <a:pPr/>
              <a:t>19</a:t>
            </a:fld>
            <a:endParaRPr lang="en-US" smtClean="0"/>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0D65E8C-087E-4871-B0CE-B2BC234A596C}" type="slidenum">
              <a:rPr lang="en-US" smtClean="0"/>
              <a:pPr/>
              <a:t>20</a:t>
            </a:fld>
            <a:endParaRPr lang="en-US" smtClean="0"/>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0A42EFD-265C-4AF5-B997-F39BC54A9685}" type="slidenum">
              <a:rPr lang="en-US" smtClean="0"/>
              <a:pPr/>
              <a:t>21</a:t>
            </a:fld>
            <a:endParaRPr lang="en-US" smtClean="0"/>
          </a:p>
        </p:txBody>
      </p:sp>
      <p:sp>
        <p:nvSpPr>
          <p:cNvPr id="95235"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95236"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14BA0F2-D8EC-4A41-B506-DF440B920545}" type="slidenum">
              <a:rPr lang="en-US" smtClean="0"/>
              <a:pPr/>
              <a:t>23</a:t>
            </a:fld>
            <a:endParaRPr lang="en-US" smtClean="0"/>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C142452-FEA2-4D01-897C-42CA6327F1A2}" type="slidenum">
              <a:rPr lang="en-US" smtClean="0"/>
              <a:pPr/>
              <a:t>26</a:t>
            </a:fld>
            <a:endParaRPr lang="en-US" smtClean="0"/>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2C4EE34-0BF1-4EBD-ACC4-A1B8E12C2D99}" type="slidenum">
              <a:rPr lang="en-US" smtClean="0"/>
              <a:pPr/>
              <a:t>27</a:t>
            </a:fld>
            <a:endParaRPr lang="en-US" smtClean="0"/>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3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829EDFA-9BBC-4B06-A6F8-E2A75E5687A1}" type="slidenum">
              <a:rPr lang="en-US" smtClean="0"/>
              <a:pPr/>
              <a:t>28</a:t>
            </a:fld>
            <a:endParaRPr lang="en-US" smtClean="0"/>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F47D3F2-145D-4447-B462-E8349D96F192}" type="slidenum">
              <a:rPr lang="en-US" smtClean="0"/>
              <a:pPr/>
              <a:t>4</a:t>
            </a:fld>
            <a:endParaRPr lang="en-US" smtClean="0"/>
          </a:p>
        </p:txBody>
      </p:sp>
      <p:sp>
        <p:nvSpPr>
          <p:cNvPr id="81923" name="Rectangle 2"/>
          <p:cNvSpPr>
            <a:spLocks noGrp="1" noRot="1" noChangeAspect="1" noChangeArrowheads="1" noTextEdit="1"/>
          </p:cNvSpPr>
          <p:nvPr>
            <p:ph type="sldImg"/>
          </p:nvPr>
        </p:nvSpPr>
        <p:spPr bwMode="auto">
          <a:xfrm>
            <a:off x="1143000" y="685800"/>
            <a:ext cx="4573588" cy="3429000"/>
          </a:xfrm>
          <a:noFill/>
          <a:ln>
            <a:solidFill>
              <a:srgbClr val="000000"/>
            </a:solidFill>
            <a:miter lim="800000"/>
            <a:headEnd/>
            <a:tailEnd/>
          </a:ln>
        </p:spPr>
      </p:sp>
      <p:sp>
        <p:nvSpPr>
          <p:cNvPr id="8192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r>
              <a:rPr lang="en-US" smtClean="0"/>
              <a:t>Simplified picture of the evolution of the universe. Vertical scale is an indicator of the energy density of the universe. Remember E=kT and Tsun ~ 10**7K. Note log scale. One mark corresponds to huge factor of million degrees and in time the choice stretches out the first instants and pushes the galaxy formation as a seemingly recent event.</a:t>
            </a:r>
          </a:p>
          <a:p>
            <a:pPr eaLnBrk="1" hangingPunct="1">
              <a:spcBef>
                <a:spcPct val="0"/>
              </a:spcBef>
            </a:pPr>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C6ABCA8-77C9-4253-8F14-4406CFB87DCA}" type="slidenum">
              <a:rPr lang="en-US" smtClean="0"/>
              <a:pPr/>
              <a:t>29</a:t>
            </a:fld>
            <a:endParaRPr lang="en-US" smtClean="0"/>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74B43F5-15EB-4151-9F95-BA7837859F0B}" type="slidenum">
              <a:rPr lang="en-US" smtClean="0"/>
              <a:pPr/>
              <a:t>30</a:t>
            </a:fld>
            <a:endParaRPr lang="en-US" smtClean="0"/>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C0D7623-C083-46EA-9F93-80D6EDA8143F}" type="slidenum">
              <a:rPr lang="en-US" smtClean="0"/>
              <a:pPr/>
              <a:t>32</a:t>
            </a:fld>
            <a:endParaRPr lang="en-US" smtClean="0"/>
          </a:p>
        </p:txBody>
      </p:sp>
      <p:sp>
        <p:nvSpPr>
          <p:cNvPr id="1034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34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05E04B5-C846-4FA9-A858-B3FCA9CD8DE8}" type="slidenum">
              <a:rPr lang="en-US" smtClean="0"/>
              <a:pPr/>
              <a:t>33</a:t>
            </a:fld>
            <a:endParaRPr lang="en-US" smtClean="0"/>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44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DBFFC64-013F-4712-BE84-3FC00D30F961}" type="slidenum">
              <a:rPr lang="en-US" smtClean="0"/>
              <a:pPr/>
              <a:t>34</a:t>
            </a:fld>
            <a:endParaRPr lang="en-US" smtClean="0"/>
          </a:p>
        </p:txBody>
      </p:sp>
      <p:sp>
        <p:nvSpPr>
          <p:cNvPr id="1054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F8AF453-0012-4BE6-BC32-5063470BB243}" type="slidenum">
              <a:rPr lang="en-US" smtClean="0"/>
              <a:pPr/>
              <a:t>36</a:t>
            </a:fld>
            <a:endParaRPr lang="en-US" smtClean="0"/>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EDB04EB-7F78-4D61-A83A-96315F88F451}" type="slidenum">
              <a:rPr lang="en-US" smtClean="0"/>
              <a:pPr/>
              <a:t>37</a:t>
            </a:fld>
            <a:endParaRPr lang="en-US" smtClean="0"/>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75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0B53AAA-75C1-4EEF-BBCB-5D5EBD03C7E9}" type="slidenum">
              <a:rPr lang="en-US" smtClean="0"/>
              <a:pPr/>
              <a:t>38</a:t>
            </a:fld>
            <a:endParaRPr lang="en-US" smtClean="0"/>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85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91294CC-1BAF-465D-8B67-7C81F49022B5}" type="slidenum">
              <a:rPr lang="en-US" smtClean="0"/>
              <a:pPr/>
              <a:t>39</a:t>
            </a:fld>
            <a:endParaRPr lang="en-US" smtClean="0"/>
          </a:p>
        </p:txBody>
      </p:sp>
      <p:sp>
        <p:nvSpPr>
          <p:cNvPr id="1095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95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828FDA6-6BE3-4317-8151-2754B84CEC02}" type="slidenum">
              <a:rPr lang="en-US" smtClean="0"/>
              <a:pPr/>
              <a:t>41</a:t>
            </a:fld>
            <a:endParaRPr lang="en-US" smtClean="0"/>
          </a:p>
        </p:txBody>
      </p:sp>
      <p:sp>
        <p:nvSpPr>
          <p:cNvPr id="11059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059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06E09D8-C5D2-4C1C-B958-6982B95E8167}" type="slidenum">
              <a:rPr lang="en-US" smtClean="0"/>
              <a:pPr/>
              <a:t>6</a:t>
            </a:fld>
            <a:endParaRPr lang="en-US" smtClean="0"/>
          </a:p>
        </p:txBody>
      </p:sp>
      <p:sp>
        <p:nvSpPr>
          <p:cNvPr id="82947"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6CCF809-4760-4DC4-8C10-04EB45B97486}" type="slidenum">
              <a:rPr lang="en-US" smtClean="0"/>
              <a:pPr/>
              <a:t>42</a:t>
            </a:fld>
            <a:endParaRPr lang="en-US" smtClean="0"/>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67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036CED8-A878-4ABD-A282-803C1AD6DE83}" type="slidenum">
              <a:rPr lang="en-US" smtClean="0"/>
              <a:pPr/>
              <a:t>43</a:t>
            </a:fld>
            <a:endParaRPr lang="en-US" smtClean="0"/>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35B90C1-9D0E-4F63-BD22-949EA1EAE2F2}" type="slidenum">
              <a:rPr lang="en-US" smtClean="0"/>
              <a:pPr/>
              <a:t>61</a:t>
            </a:fld>
            <a:endParaRPr lang="en-US" smtClean="0"/>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043E00A-32AB-4D32-B324-CBAA1F5F806D}" type="slidenum">
              <a:rPr lang="en-US" smtClean="0"/>
              <a:pPr/>
              <a:t>62</a:t>
            </a:fld>
            <a:endParaRPr lang="en-US" smtClean="0"/>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60D4A78-69AB-4635-9E1A-4E38B67B373F}" type="slidenum">
              <a:rPr lang="en-US" smtClean="0"/>
              <a:pPr/>
              <a:t>63</a:t>
            </a:fld>
            <a:endParaRPr lang="en-US" smtClean="0"/>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36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1B6FCE5-5236-40D6-BB47-9E9C99867369}" type="slidenum">
              <a:rPr lang="en-US" smtClean="0"/>
              <a:pPr/>
              <a:t>64</a:t>
            </a:fld>
            <a:endParaRPr lang="en-US" smtClean="0"/>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46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7910D92-604A-4CA4-90C5-1F9904A474C0}" type="slidenum">
              <a:rPr lang="en-US" smtClean="0"/>
              <a:pPr/>
              <a:t>65</a:t>
            </a:fld>
            <a:endParaRPr lang="en-US" smtClean="0"/>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609317B-A78D-4877-A1BA-53DD88354DA1}" type="slidenum">
              <a:rPr lang="en-US" smtClean="0"/>
              <a:pPr/>
              <a:t>66</a:t>
            </a:fld>
            <a:endParaRPr lang="en-US" smtClean="0"/>
          </a:p>
        </p:txBody>
      </p:sp>
      <p:sp>
        <p:nvSpPr>
          <p:cNvPr id="96259"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96260"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2045FBA-3599-4369-A05B-7F69181C8E9C}" type="slidenum">
              <a:rPr lang="en-US" smtClean="0"/>
              <a:pPr/>
              <a:t>7</a:t>
            </a:fld>
            <a:endParaRPr lang="en-US" smtClean="0"/>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3355B8C-F7F7-4215-A877-D5C2ADDB283E}" type="slidenum">
              <a:rPr lang="en-US" sz="1200"/>
              <a:pPr algn="r"/>
              <a:t>8</a:t>
            </a:fld>
            <a:endParaRPr lang="en-US" sz="1200"/>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49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CE8E09E-DA3A-4737-A623-FCB3822F82BB}" type="slidenum">
              <a:rPr lang="en-US" sz="1200"/>
              <a:pPr algn="r"/>
              <a:t>9</a:t>
            </a:fld>
            <a:endParaRPr lang="en-US" sz="1200"/>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9F79A97-DE3D-404D-97B7-BE1CAC796112}" type="slidenum">
              <a:rPr lang="en-US" smtClean="0"/>
              <a:pPr/>
              <a:t>10</a:t>
            </a:fld>
            <a:endParaRPr lang="en-US" smtClean="0"/>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70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855663"/>
            <a:fld id="{02EAF66C-7396-4893-A28B-03537B793BB4}" type="slidenum">
              <a:rPr lang="en-US" smtClean="0"/>
              <a:pPr defTabSz="855663"/>
              <a:t>12</a:t>
            </a:fld>
            <a:endParaRPr lang="en-US" smtClean="0"/>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AEE9DD5-D043-4DF7-BE26-2A3130EAC05D}" type="slidenum">
              <a:rPr lang="en-US" smtClean="0"/>
              <a:pPr/>
              <a:t>13</a:t>
            </a:fld>
            <a:endParaRPr lang="en-US" smtClean="0"/>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7.12.2010</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S.Nemecek:  Experiment ATLAS - first year of collisions</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4453F4-FF7C-45D8-91BF-CA87C19161A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7.12.2010</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S.Nemecek:  Experiment ATLAS - first year of collisions</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7054D2-6E8F-4FB9-AE86-4CB22FBFD29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7.12.2010</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S.Nemecek:  Experiment ATLAS - first year of collisions</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855DD8-8020-4DAA-93D7-40E09A8D87D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lvl1pPr eaLnBrk="1" hangingPunct="1">
              <a:defRPr>
                <a:latin typeface="Arial" charset="0"/>
              </a:defRPr>
            </a:lvl1pPr>
          </a:lstStyle>
          <a:p>
            <a:pPr>
              <a:defRPr/>
            </a:pPr>
            <a:r>
              <a:rPr lang="cs-CZ" smtClean="0"/>
              <a:t>7.12.2010</a:t>
            </a:r>
            <a:endParaRPr lang="en-GB"/>
          </a:p>
        </p:txBody>
      </p:sp>
      <p:sp>
        <p:nvSpPr>
          <p:cNvPr id="5" name="Zástupný symbol pro zápatí 4"/>
          <p:cNvSpPr>
            <a:spLocks noGrp="1"/>
          </p:cNvSpPr>
          <p:nvPr>
            <p:ph type="ftr" sz="quarter" idx="11"/>
          </p:nvPr>
        </p:nvSpPr>
        <p:spPr/>
        <p:txBody>
          <a:bodyPr/>
          <a:lstStyle>
            <a:lvl1pPr algn="l" eaLnBrk="1" hangingPunct="1">
              <a:defRPr>
                <a:latin typeface="Arial" charset="0"/>
              </a:defRPr>
            </a:lvl1pPr>
          </a:lstStyle>
          <a:p>
            <a:pPr>
              <a:defRPr/>
            </a:pPr>
            <a:r>
              <a:rPr lang="en-US" smtClean="0"/>
              <a:t>S.Nemecek:  Experiment ATLAS - first year of collisions</a:t>
            </a:r>
            <a:endParaRPr lang="en-GB"/>
          </a:p>
        </p:txBody>
      </p:sp>
      <p:sp>
        <p:nvSpPr>
          <p:cNvPr id="6" name="Zástupný symbol pro číslo snímku 5"/>
          <p:cNvSpPr>
            <a:spLocks noGrp="1"/>
          </p:cNvSpPr>
          <p:nvPr>
            <p:ph type="sldNum" sz="quarter" idx="12"/>
          </p:nvPr>
        </p:nvSpPr>
        <p:spPr/>
        <p:txBody>
          <a:bodyPr/>
          <a:lstStyle>
            <a:lvl1pPr eaLnBrk="1" hangingPunct="1">
              <a:defRPr>
                <a:latin typeface="Arial" charset="0"/>
              </a:defRPr>
            </a:lvl1pPr>
          </a:lstStyle>
          <a:p>
            <a:pPr>
              <a:defRPr/>
            </a:pPr>
            <a:fld id="{E0BADFA5-00A6-4774-AE41-3CB615E24AD9}"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eaLnBrk="1" hangingPunct="1">
              <a:defRPr>
                <a:latin typeface="Arial" charset="0"/>
              </a:defRPr>
            </a:lvl1pPr>
          </a:lstStyle>
          <a:p>
            <a:pPr>
              <a:defRPr/>
            </a:pPr>
            <a:r>
              <a:rPr lang="cs-CZ" smtClean="0"/>
              <a:t>7.12.2010</a:t>
            </a:r>
            <a:endParaRPr lang="en-GB"/>
          </a:p>
        </p:txBody>
      </p:sp>
      <p:sp>
        <p:nvSpPr>
          <p:cNvPr id="5" name="Zástupný symbol pro zápatí 4"/>
          <p:cNvSpPr>
            <a:spLocks noGrp="1"/>
          </p:cNvSpPr>
          <p:nvPr>
            <p:ph type="ftr" sz="quarter" idx="11"/>
          </p:nvPr>
        </p:nvSpPr>
        <p:spPr/>
        <p:txBody>
          <a:bodyPr/>
          <a:lstStyle>
            <a:lvl1pPr algn="l" eaLnBrk="1" hangingPunct="1">
              <a:defRPr>
                <a:latin typeface="Arial" charset="0"/>
              </a:defRPr>
            </a:lvl1pPr>
          </a:lstStyle>
          <a:p>
            <a:pPr>
              <a:defRPr/>
            </a:pPr>
            <a:r>
              <a:rPr lang="en-US" smtClean="0"/>
              <a:t>S.Nemecek:  Experiment ATLAS - first year of collisions</a:t>
            </a:r>
            <a:endParaRPr lang="en-GB"/>
          </a:p>
        </p:txBody>
      </p:sp>
      <p:sp>
        <p:nvSpPr>
          <p:cNvPr id="6" name="Zástupný symbol pro číslo snímku 5"/>
          <p:cNvSpPr>
            <a:spLocks noGrp="1"/>
          </p:cNvSpPr>
          <p:nvPr>
            <p:ph type="sldNum" sz="quarter" idx="12"/>
          </p:nvPr>
        </p:nvSpPr>
        <p:spPr/>
        <p:txBody>
          <a:bodyPr/>
          <a:lstStyle>
            <a:lvl1pPr eaLnBrk="1" hangingPunct="1">
              <a:defRPr>
                <a:latin typeface="Arial" charset="0"/>
              </a:defRPr>
            </a:lvl1pPr>
          </a:lstStyle>
          <a:p>
            <a:pPr>
              <a:defRPr/>
            </a:pPr>
            <a:fld id="{B9EB9958-2EF6-4837-AAD8-3BC33C847154}" type="slidenum">
              <a:rPr lang="en-GB"/>
              <a:pPr>
                <a:defRPr/>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lvl1pPr eaLnBrk="1" hangingPunct="1">
              <a:defRPr>
                <a:latin typeface="Arial" charset="0"/>
              </a:defRPr>
            </a:lvl1pPr>
          </a:lstStyle>
          <a:p>
            <a:pPr>
              <a:defRPr/>
            </a:pPr>
            <a:r>
              <a:rPr lang="cs-CZ" smtClean="0"/>
              <a:t>7.12.2010</a:t>
            </a:r>
            <a:endParaRPr lang="en-GB"/>
          </a:p>
        </p:txBody>
      </p:sp>
      <p:sp>
        <p:nvSpPr>
          <p:cNvPr id="5" name="Zástupný symbol pro zápatí 4"/>
          <p:cNvSpPr>
            <a:spLocks noGrp="1"/>
          </p:cNvSpPr>
          <p:nvPr>
            <p:ph type="ftr" sz="quarter" idx="11"/>
          </p:nvPr>
        </p:nvSpPr>
        <p:spPr/>
        <p:txBody>
          <a:bodyPr/>
          <a:lstStyle>
            <a:lvl1pPr algn="l" eaLnBrk="1" hangingPunct="1">
              <a:defRPr>
                <a:latin typeface="Arial" charset="0"/>
              </a:defRPr>
            </a:lvl1pPr>
          </a:lstStyle>
          <a:p>
            <a:pPr>
              <a:defRPr/>
            </a:pPr>
            <a:r>
              <a:rPr lang="en-US" smtClean="0"/>
              <a:t>S.Nemecek:  Experiment ATLAS - first year of collisions</a:t>
            </a:r>
            <a:endParaRPr lang="en-GB"/>
          </a:p>
        </p:txBody>
      </p:sp>
      <p:sp>
        <p:nvSpPr>
          <p:cNvPr id="6" name="Zástupný symbol pro číslo snímku 5"/>
          <p:cNvSpPr>
            <a:spLocks noGrp="1"/>
          </p:cNvSpPr>
          <p:nvPr>
            <p:ph type="sldNum" sz="quarter" idx="12"/>
          </p:nvPr>
        </p:nvSpPr>
        <p:spPr/>
        <p:txBody>
          <a:bodyPr/>
          <a:lstStyle>
            <a:lvl1pPr eaLnBrk="1" hangingPunct="1">
              <a:defRPr>
                <a:latin typeface="Arial" charset="0"/>
              </a:defRPr>
            </a:lvl1pPr>
          </a:lstStyle>
          <a:p>
            <a:pPr>
              <a:defRPr/>
            </a:pPr>
            <a:fld id="{CB4ABF9D-CAAD-4AAE-87F5-CF430F6CA8B0}" type="slidenum">
              <a:rPr lang="en-GB"/>
              <a:pPr>
                <a:defRPr/>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6858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lvl1pPr eaLnBrk="1" hangingPunct="1">
              <a:defRPr>
                <a:latin typeface="Arial" charset="0"/>
              </a:defRPr>
            </a:lvl1pPr>
          </a:lstStyle>
          <a:p>
            <a:pPr>
              <a:defRPr/>
            </a:pPr>
            <a:r>
              <a:rPr lang="cs-CZ" smtClean="0"/>
              <a:t>7.12.2010</a:t>
            </a:r>
            <a:endParaRPr lang="en-GB"/>
          </a:p>
        </p:txBody>
      </p:sp>
      <p:sp>
        <p:nvSpPr>
          <p:cNvPr id="6" name="Zástupný symbol pro zápatí 5"/>
          <p:cNvSpPr>
            <a:spLocks noGrp="1"/>
          </p:cNvSpPr>
          <p:nvPr>
            <p:ph type="ftr" sz="quarter" idx="11"/>
          </p:nvPr>
        </p:nvSpPr>
        <p:spPr/>
        <p:txBody>
          <a:bodyPr/>
          <a:lstStyle>
            <a:lvl1pPr algn="l" eaLnBrk="1" hangingPunct="1">
              <a:defRPr>
                <a:latin typeface="Arial" charset="0"/>
              </a:defRPr>
            </a:lvl1pPr>
          </a:lstStyle>
          <a:p>
            <a:pPr>
              <a:defRPr/>
            </a:pPr>
            <a:r>
              <a:rPr lang="en-US" smtClean="0"/>
              <a:t>S.Nemecek:  Experiment ATLAS - first year of collisions</a:t>
            </a:r>
            <a:endParaRPr lang="en-GB"/>
          </a:p>
        </p:txBody>
      </p:sp>
      <p:sp>
        <p:nvSpPr>
          <p:cNvPr id="7" name="Zástupný symbol pro číslo snímku 6"/>
          <p:cNvSpPr>
            <a:spLocks noGrp="1"/>
          </p:cNvSpPr>
          <p:nvPr>
            <p:ph type="sldNum" sz="quarter" idx="12"/>
          </p:nvPr>
        </p:nvSpPr>
        <p:spPr/>
        <p:txBody>
          <a:bodyPr/>
          <a:lstStyle>
            <a:lvl1pPr eaLnBrk="1" hangingPunct="1">
              <a:defRPr>
                <a:latin typeface="Arial" charset="0"/>
              </a:defRPr>
            </a:lvl1pPr>
          </a:lstStyle>
          <a:p>
            <a:pPr>
              <a:defRPr/>
            </a:pPr>
            <a:fld id="{811FFEA8-4DF0-41DC-97F7-6A538DC11F1B}" type="slidenum">
              <a:rPr lang="en-GB"/>
              <a:pPr>
                <a:defRPr/>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lvl1pPr eaLnBrk="1" hangingPunct="1">
              <a:defRPr>
                <a:latin typeface="Arial" charset="0"/>
              </a:defRPr>
            </a:lvl1pPr>
          </a:lstStyle>
          <a:p>
            <a:pPr>
              <a:defRPr/>
            </a:pPr>
            <a:r>
              <a:rPr lang="cs-CZ" smtClean="0"/>
              <a:t>7.12.2010</a:t>
            </a:r>
            <a:endParaRPr lang="en-GB"/>
          </a:p>
        </p:txBody>
      </p:sp>
      <p:sp>
        <p:nvSpPr>
          <p:cNvPr id="8" name="Zástupný symbol pro zápatí 7"/>
          <p:cNvSpPr>
            <a:spLocks noGrp="1"/>
          </p:cNvSpPr>
          <p:nvPr>
            <p:ph type="ftr" sz="quarter" idx="11"/>
          </p:nvPr>
        </p:nvSpPr>
        <p:spPr/>
        <p:txBody>
          <a:bodyPr/>
          <a:lstStyle>
            <a:lvl1pPr algn="l" eaLnBrk="1" hangingPunct="1">
              <a:defRPr>
                <a:latin typeface="Arial" charset="0"/>
              </a:defRPr>
            </a:lvl1pPr>
          </a:lstStyle>
          <a:p>
            <a:pPr>
              <a:defRPr/>
            </a:pPr>
            <a:r>
              <a:rPr lang="en-US" smtClean="0"/>
              <a:t>S.Nemecek:  Experiment ATLAS - first year of collisions</a:t>
            </a:r>
            <a:endParaRPr lang="en-GB"/>
          </a:p>
        </p:txBody>
      </p:sp>
      <p:sp>
        <p:nvSpPr>
          <p:cNvPr id="9" name="Zástupný symbol pro číslo snímku 8"/>
          <p:cNvSpPr>
            <a:spLocks noGrp="1"/>
          </p:cNvSpPr>
          <p:nvPr>
            <p:ph type="sldNum" sz="quarter" idx="12"/>
          </p:nvPr>
        </p:nvSpPr>
        <p:spPr/>
        <p:txBody>
          <a:bodyPr/>
          <a:lstStyle>
            <a:lvl1pPr eaLnBrk="1" hangingPunct="1">
              <a:defRPr>
                <a:latin typeface="Arial" charset="0"/>
              </a:defRPr>
            </a:lvl1pPr>
          </a:lstStyle>
          <a:p>
            <a:pPr>
              <a:defRPr/>
            </a:pPr>
            <a:fld id="{8270A152-D95A-4605-A011-713A34A712D9}" type="slidenum">
              <a:rPr lang="en-GB"/>
              <a:pPr>
                <a:defRPr/>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lvl1pPr eaLnBrk="1" hangingPunct="1">
              <a:defRPr>
                <a:latin typeface="Arial" charset="0"/>
              </a:defRPr>
            </a:lvl1pPr>
          </a:lstStyle>
          <a:p>
            <a:pPr>
              <a:defRPr/>
            </a:pPr>
            <a:r>
              <a:rPr lang="cs-CZ" smtClean="0"/>
              <a:t>7.12.2010</a:t>
            </a:r>
            <a:endParaRPr lang="en-GB"/>
          </a:p>
        </p:txBody>
      </p:sp>
      <p:sp>
        <p:nvSpPr>
          <p:cNvPr id="4" name="Zástupný symbol pro zápatí 3"/>
          <p:cNvSpPr>
            <a:spLocks noGrp="1"/>
          </p:cNvSpPr>
          <p:nvPr>
            <p:ph type="ftr" sz="quarter" idx="11"/>
          </p:nvPr>
        </p:nvSpPr>
        <p:spPr/>
        <p:txBody>
          <a:bodyPr/>
          <a:lstStyle>
            <a:lvl1pPr algn="l" eaLnBrk="1" hangingPunct="1">
              <a:defRPr>
                <a:latin typeface="Arial" charset="0"/>
              </a:defRPr>
            </a:lvl1pPr>
          </a:lstStyle>
          <a:p>
            <a:pPr>
              <a:defRPr/>
            </a:pPr>
            <a:r>
              <a:rPr lang="en-US" smtClean="0"/>
              <a:t>S.Nemecek:  Experiment ATLAS - first year of collisions</a:t>
            </a:r>
            <a:endParaRPr lang="en-GB"/>
          </a:p>
        </p:txBody>
      </p:sp>
      <p:sp>
        <p:nvSpPr>
          <p:cNvPr id="5" name="Zástupný symbol pro číslo snímku 4"/>
          <p:cNvSpPr>
            <a:spLocks noGrp="1"/>
          </p:cNvSpPr>
          <p:nvPr>
            <p:ph type="sldNum" sz="quarter" idx="12"/>
          </p:nvPr>
        </p:nvSpPr>
        <p:spPr/>
        <p:txBody>
          <a:bodyPr/>
          <a:lstStyle>
            <a:lvl1pPr eaLnBrk="1" hangingPunct="1">
              <a:defRPr>
                <a:latin typeface="Arial" charset="0"/>
              </a:defRPr>
            </a:lvl1pPr>
          </a:lstStyle>
          <a:p>
            <a:pPr>
              <a:defRPr/>
            </a:pPr>
            <a:fld id="{B074DE8E-EE9E-40E7-B123-195E66D3AE6D}" type="slidenum">
              <a:rPr lang="en-GB"/>
              <a:pPr>
                <a:defRPr/>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eaLnBrk="1" hangingPunct="1">
              <a:defRPr>
                <a:latin typeface="Arial" charset="0"/>
              </a:defRPr>
            </a:lvl1pPr>
          </a:lstStyle>
          <a:p>
            <a:pPr>
              <a:defRPr/>
            </a:pPr>
            <a:r>
              <a:rPr lang="cs-CZ" smtClean="0"/>
              <a:t>7.12.2010</a:t>
            </a:r>
            <a:endParaRPr lang="en-GB"/>
          </a:p>
        </p:txBody>
      </p:sp>
      <p:sp>
        <p:nvSpPr>
          <p:cNvPr id="3" name="Zástupný symbol pro zápatí 2"/>
          <p:cNvSpPr>
            <a:spLocks noGrp="1"/>
          </p:cNvSpPr>
          <p:nvPr>
            <p:ph type="ftr" sz="quarter" idx="11"/>
          </p:nvPr>
        </p:nvSpPr>
        <p:spPr/>
        <p:txBody>
          <a:bodyPr/>
          <a:lstStyle>
            <a:lvl1pPr algn="l" eaLnBrk="1" hangingPunct="1">
              <a:defRPr>
                <a:latin typeface="Arial" charset="0"/>
              </a:defRPr>
            </a:lvl1pPr>
          </a:lstStyle>
          <a:p>
            <a:pPr>
              <a:defRPr/>
            </a:pPr>
            <a:r>
              <a:rPr lang="en-US" smtClean="0"/>
              <a:t>S.Nemecek:  Experiment ATLAS - first year of collisions</a:t>
            </a:r>
            <a:endParaRPr lang="en-GB"/>
          </a:p>
        </p:txBody>
      </p:sp>
      <p:sp>
        <p:nvSpPr>
          <p:cNvPr id="4" name="Zástupný symbol pro číslo snímku 3"/>
          <p:cNvSpPr>
            <a:spLocks noGrp="1"/>
          </p:cNvSpPr>
          <p:nvPr>
            <p:ph type="sldNum" sz="quarter" idx="12"/>
          </p:nvPr>
        </p:nvSpPr>
        <p:spPr/>
        <p:txBody>
          <a:bodyPr/>
          <a:lstStyle>
            <a:lvl1pPr eaLnBrk="1" hangingPunct="1">
              <a:defRPr>
                <a:latin typeface="Arial" charset="0"/>
              </a:defRPr>
            </a:lvl1pPr>
          </a:lstStyle>
          <a:p>
            <a:pPr>
              <a:defRPr/>
            </a:pPr>
            <a:fld id="{5709D112-7C76-4850-9534-D9F424646F03}" type="slidenum">
              <a:rPr lang="en-GB"/>
              <a:pPr>
                <a:defRPr/>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lvl1pPr eaLnBrk="1" hangingPunct="1">
              <a:defRPr>
                <a:latin typeface="Arial" charset="0"/>
              </a:defRPr>
            </a:lvl1pPr>
          </a:lstStyle>
          <a:p>
            <a:pPr>
              <a:defRPr/>
            </a:pPr>
            <a:r>
              <a:rPr lang="cs-CZ" smtClean="0"/>
              <a:t>7.12.2010</a:t>
            </a:r>
            <a:endParaRPr lang="en-GB"/>
          </a:p>
        </p:txBody>
      </p:sp>
      <p:sp>
        <p:nvSpPr>
          <p:cNvPr id="6" name="Zástupný symbol pro zápatí 5"/>
          <p:cNvSpPr>
            <a:spLocks noGrp="1"/>
          </p:cNvSpPr>
          <p:nvPr>
            <p:ph type="ftr" sz="quarter" idx="11"/>
          </p:nvPr>
        </p:nvSpPr>
        <p:spPr/>
        <p:txBody>
          <a:bodyPr/>
          <a:lstStyle>
            <a:lvl1pPr algn="l" eaLnBrk="1" hangingPunct="1">
              <a:defRPr>
                <a:latin typeface="Arial" charset="0"/>
              </a:defRPr>
            </a:lvl1pPr>
          </a:lstStyle>
          <a:p>
            <a:pPr>
              <a:defRPr/>
            </a:pPr>
            <a:r>
              <a:rPr lang="en-US" smtClean="0"/>
              <a:t>S.Nemecek:  Experiment ATLAS - first year of collisions</a:t>
            </a:r>
            <a:endParaRPr lang="en-GB"/>
          </a:p>
        </p:txBody>
      </p:sp>
      <p:sp>
        <p:nvSpPr>
          <p:cNvPr id="7" name="Zástupný symbol pro číslo snímku 6"/>
          <p:cNvSpPr>
            <a:spLocks noGrp="1"/>
          </p:cNvSpPr>
          <p:nvPr>
            <p:ph type="sldNum" sz="quarter" idx="12"/>
          </p:nvPr>
        </p:nvSpPr>
        <p:spPr/>
        <p:txBody>
          <a:bodyPr/>
          <a:lstStyle>
            <a:lvl1pPr eaLnBrk="1" hangingPunct="1">
              <a:defRPr>
                <a:latin typeface="Arial" charset="0"/>
              </a:defRPr>
            </a:lvl1pPr>
          </a:lstStyle>
          <a:p>
            <a:pPr>
              <a:defRPr/>
            </a:pPr>
            <a:fld id="{49C9F122-576E-4409-96F5-BBD1BC0E96D3}"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7.12.2010</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S.Nemecek:  Experiment ATLAS - first year of collisions</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417647-4592-47C0-AD29-E6CA00D1987D}"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lvl1pPr eaLnBrk="1" hangingPunct="1">
              <a:defRPr>
                <a:latin typeface="Arial" charset="0"/>
              </a:defRPr>
            </a:lvl1pPr>
          </a:lstStyle>
          <a:p>
            <a:pPr>
              <a:defRPr/>
            </a:pPr>
            <a:r>
              <a:rPr lang="cs-CZ" smtClean="0"/>
              <a:t>7.12.2010</a:t>
            </a:r>
            <a:endParaRPr lang="en-GB"/>
          </a:p>
        </p:txBody>
      </p:sp>
      <p:sp>
        <p:nvSpPr>
          <p:cNvPr id="6" name="Zástupný symbol pro zápatí 5"/>
          <p:cNvSpPr>
            <a:spLocks noGrp="1"/>
          </p:cNvSpPr>
          <p:nvPr>
            <p:ph type="ftr" sz="quarter" idx="11"/>
          </p:nvPr>
        </p:nvSpPr>
        <p:spPr/>
        <p:txBody>
          <a:bodyPr/>
          <a:lstStyle>
            <a:lvl1pPr algn="l" eaLnBrk="1" hangingPunct="1">
              <a:defRPr>
                <a:latin typeface="Arial" charset="0"/>
              </a:defRPr>
            </a:lvl1pPr>
          </a:lstStyle>
          <a:p>
            <a:pPr>
              <a:defRPr/>
            </a:pPr>
            <a:r>
              <a:rPr lang="en-US" smtClean="0"/>
              <a:t>S.Nemecek:  Experiment ATLAS - first year of collisions</a:t>
            </a:r>
            <a:endParaRPr lang="en-GB"/>
          </a:p>
        </p:txBody>
      </p:sp>
      <p:sp>
        <p:nvSpPr>
          <p:cNvPr id="7" name="Zástupný symbol pro číslo snímku 6"/>
          <p:cNvSpPr>
            <a:spLocks noGrp="1"/>
          </p:cNvSpPr>
          <p:nvPr>
            <p:ph type="sldNum" sz="quarter" idx="12"/>
          </p:nvPr>
        </p:nvSpPr>
        <p:spPr/>
        <p:txBody>
          <a:bodyPr/>
          <a:lstStyle>
            <a:lvl1pPr eaLnBrk="1" hangingPunct="1">
              <a:defRPr>
                <a:latin typeface="Arial" charset="0"/>
              </a:defRPr>
            </a:lvl1pPr>
          </a:lstStyle>
          <a:p>
            <a:pPr>
              <a:defRPr/>
            </a:pPr>
            <a:fld id="{A19403A0-339D-43F1-B750-FC59CA360C70}" type="slidenum">
              <a:rPr lang="en-GB"/>
              <a:pPr>
                <a:defRPr/>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eaLnBrk="1" hangingPunct="1">
              <a:defRPr>
                <a:latin typeface="Arial" charset="0"/>
              </a:defRPr>
            </a:lvl1pPr>
          </a:lstStyle>
          <a:p>
            <a:pPr>
              <a:defRPr/>
            </a:pPr>
            <a:r>
              <a:rPr lang="cs-CZ" smtClean="0"/>
              <a:t>7.12.2010</a:t>
            </a:r>
            <a:endParaRPr lang="en-GB"/>
          </a:p>
        </p:txBody>
      </p:sp>
      <p:sp>
        <p:nvSpPr>
          <p:cNvPr id="5" name="Zástupný symbol pro zápatí 4"/>
          <p:cNvSpPr>
            <a:spLocks noGrp="1"/>
          </p:cNvSpPr>
          <p:nvPr>
            <p:ph type="ftr" sz="quarter" idx="11"/>
          </p:nvPr>
        </p:nvSpPr>
        <p:spPr/>
        <p:txBody>
          <a:bodyPr/>
          <a:lstStyle>
            <a:lvl1pPr algn="l" eaLnBrk="1" hangingPunct="1">
              <a:defRPr>
                <a:latin typeface="Arial" charset="0"/>
              </a:defRPr>
            </a:lvl1pPr>
          </a:lstStyle>
          <a:p>
            <a:pPr>
              <a:defRPr/>
            </a:pPr>
            <a:r>
              <a:rPr lang="en-US" smtClean="0"/>
              <a:t>S.Nemecek:  Experiment ATLAS - first year of collisions</a:t>
            </a:r>
            <a:endParaRPr lang="en-GB"/>
          </a:p>
        </p:txBody>
      </p:sp>
      <p:sp>
        <p:nvSpPr>
          <p:cNvPr id="6" name="Zástupný symbol pro číslo snímku 5"/>
          <p:cNvSpPr>
            <a:spLocks noGrp="1"/>
          </p:cNvSpPr>
          <p:nvPr>
            <p:ph type="sldNum" sz="quarter" idx="12"/>
          </p:nvPr>
        </p:nvSpPr>
        <p:spPr/>
        <p:txBody>
          <a:bodyPr/>
          <a:lstStyle>
            <a:lvl1pPr eaLnBrk="1" hangingPunct="1">
              <a:defRPr>
                <a:latin typeface="Arial" charset="0"/>
              </a:defRPr>
            </a:lvl1pPr>
          </a:lstStyle>
          <a:p>
            <a:pPr>
              <a:defRPr/>
            </a:pPr>
            <a:fld id="{EDB0BD5C-7424-4F31-9D17-2B0D34631E46}" type="slidenum">
              <a:rPr lang="en-GB"/>
              <a:pPr>
                <a:defRPr/>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0"/>
            <a:ext cx="1943100" cy="60960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685800" y="0"/>
            <a:ext cx="5676900" cy="60960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eaLnBrk="1" hangingPunct="1">
              <a:defRPr>
                <a:latin typeface="Arial" charset="0"/>
              </a:defRPr>
            </a:lvl1pPr>
          </a:lstStyle>
          <a:p>
            <a:pPr>
              <a:defRPr/>
            </a:pPr>
            <a:r>
              <a:rPr lang="cs-CZ" smtClean="0"/>
              <a:t>7.12.2010</a:t>
            </a:r>
            <a:endParaRPr lang="en-GB"/>
          </a:p>
        </p:txBody>
      </p:sp>
      <p:sp>
        <p:nvSpPr>
          <p:cNvPr id="5" name="Zástupný symbol pro zápatí 4"/>
          <p:cNvSpPr>
            <a:spLocks noGrp="1"/>
          </p:cNvSpPr>
          <p:nvPr>
            <p:ph type="ftr" sz="quarter" idx="11"/>
          </p:nvPr>
        </p:nvSpPr>
        <p:spPr/>
        <p:txBody>
          <a:bodyPr/>
          <a:lstStyle>
            <a:lvl1pPr algn="l" eaLnBrk="1" hangingPunct="1">
              <a:defRPr>
                <a:latin typeface="Arial" charset="0"/>
              </a:defRPr>
            </a:lvl1pPr>
          </a:lstStyle>
          <a:p>
            <a:pPr>
              <a:defRPr/>
            </a:pPr>
            <a:r>
              <a:rPr lang="en-US" smtClean="0"/>
              <a:t>S.Nemecek:  Experiment ATLAS - first year of collisions</a:t>
            </a:r>
            <a:endParaRPr lang="en-GB"/>
          </a:p>
        </p:txBody>
      </p:sp>
      <p:sp>
        <p:nvSpPr>
          <p:cNvPr id="6" name="Zástupný symbol pro číslo snímku 5"/>
          <p:cNvSpPr>
            <a:spLocks noGrp="1"/>
          </p:cNvSpPr>
          <p:nvPr>
            <p:ph type="sldNum" sz="quarter" idx="12"/>
          </p:nvPr>
        </p:nvSpPr>
        <p:spPr/>
        <p:txBody>
          <a:bodyPr/>
          <a:lstStyle>
            <a:lvl1pPr eaLnBrk="1" hangingPunct="1">
              <a:defRPr>
                <a:latin typeface="Arial" charset="0"/>
              </a:defRPr>
            </a:lvl1pPr>
          </a:lstStyle>
          <a:p>
            <a:pPr>
              <a:defRPr/>
            </a:pPr>
            <a:fld id="{1E393AA1-C5BE-4481-B657-23FF3670D963}" type="slidenum">
              <a:rPr lang="en-GB"/>
              <a:pPr>
                <a:defRPr/>
              </a:pPr>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0"/>
            <a:ext cx="7772400" cy="114300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685800" y="1143000"/>
            <a:ext cx="3810000" cy="49530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143000"/>
            <a:ext cx="3810000" cy="24003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695700"/>
            <a:ext cx="3810000" cy="24003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datum 5"/>
          <p:cNvSpPr>
            <a:spLocks noGrp="1"/>
          </p:cNvSpPr>
          <p:nvPr>
            <p:ph type="dt" sz="half" idx="10"/>
          </p:nvPr>
        </p:nvSpPr>
        <p:spPr/>
        <p:txBody>
          <a:bodyPr/>
          <a:lstStyle>
            <a:lvl1pPr eaLnBrk="1" hangingPunct="1">
              <a:defRPr>
                <a:latin typeface="Arial" charset="0"/>
              </a:defRPr>
            </a:lvl1pPr>
          </a:lstStyle>
          <a:p>
            <a:pPr>
              <a:defRPr/>
            </a:pPr>
            <a:r>
              <a:rPr lang="cs-CZ" smtClean="0"/>
              <a:t>7.12.2010</a:t>
            </a:r>
            <a:endParaRPr lang="en-GB"/>
          </a:p>
        </p:txBody>
      </p:sp>
      <p:sp>
        <p:nvSpPr>
          <p:cNvPr id="7" name="Zástupný symbol pro zápatí 6"/>
          <p:cNvSpPr>
            <a:spLocks noGrp="1"/>
          </p:cNvSpPr>
          <p:nvPr>
            <p:ph type="ftr" sz="quarter" idx="11"/>
          </p:nvPr>
        </p:nvSpPr>
        <p:spPr/>
        <p:txBody>
          <a:bodyPr/>
          <a:lstStyle>
            <a:lvl1pPr algn="l" eaLnBrk="1" hangingPunct="1">
              <a:defRPr>
                <a:latin typeface="Arial" charset="0"/>
              </a:defRPr>
            </a:lvl1pPr>
          </a:lstStyle>
          <a:p>
            <a:pPr>
              <a:defRPr/>
            </a:pPr>
            <a:r>
              <a:rPr lang="en-US" smtClean="0"/>
              <a:t>S.Nemecek:  Experiment ATLAS - first year of collisions</a:t>
            </a:r>
            <a:endParaRPr lang="en-GB"/>
          </a:p>
        </p:txBody>
      </p:sp>
      <p:sp>
        <p:nvSpPr>
          <p:cNvPr id="8" name="Zástupný symbol pro číslo snímku 7"/>
          <p:cNvSpPr>
            <a:spLocks noGrp="1"/>
          </p:cNvSpPr>
          <p:nvPr>
            <p:ph type="sldNum" sz="quarter" idx="12"/>
          </p:nvPr>
        </p:nvSpPr>
        <p:spPr/>
        <p:txBody>
          <a:bodyPr/>
          <a:lstStyle>
            <a:lvl1pPr eaLnBrk="1" hangingPunct="1">
              <a:defRPr>
                <a:latin typeface="Arial" charset="0"/>
              </a:defRPr>
            </a:lvl1pPr>
          </a:lstStyle>
          <a:p>
            <a:pPr>
              <a:defRPr/>
            </a:pPr>
            <a:fld id="{F411C160-D497-407B-B523-0E846DFD6FF9}" type="slidenum">
              <a:rPr lang="en-GB"/>
              <a:pPr>
                <a:defRPr/>
              </a:pPr>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0"/>
            <a:ext cx="77724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685800" y="1143000"/>
            <a:ext cx="3810000" cy="49530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143000"/>
            <a:ext cx="3810000" cy="24003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695700"/>
            <a:ext cx="3810000" cy="24003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datum 5"/>
          <p:cNvSpPr>
            <a:spLocks noGrp="1"/>
          </p:cNvSpPr>
          <p:nvPr>
            <p:ph type="dt" sz="half" idx="10"/>
          </p:nvPr>
        </p:nvSpPr>
        <p:spPr/>
        <p:txBody>
          <a:bodyPr/>
          <a:lstStyle>
            <a:lvl1pPr eaLnBrk="1" hangingPunct="1">
              <a:defRPr>
                <a:latin typeface="Arial" charset="0"/>
              </a:defRPr>
            </a:lvl1pPr>
          </a:lstStyle>
          <a:p>
            <a:pPr>
              <a:defRPr/>
            </a:pPr>
            <a:r>
              <a:rPr lang="cs-CZ" smtClean="0"/>
              <a:t>7.12.2010</a:t>
            </a:r>
            <a:endParaRPr lang="en-GB"/>
          </a:p>
        </p:txBody>
      </p:sp>
      <p:sp>
        <p:nvSpPr>
          <p:cNvPr id="7" name="Zástupný symbol pro zápatí 6"/>
          <p:cNvSpPr>
            <a:spLocks noGrp="1"/>
          </p:cNvSpPr>
          <p:nvPr>
            <p:ph type="ftr" sz="quarter" idx="11"/>
          </p:nvPr>
        </p:nvSpPr>
        <p:spPr/>
        <p:txBody>
          <a:bodyPr/>
          <a:lstStyle>
            <a:lvl1pPr algn="l" eaLnBrk="1" hangingPunct="1">
              <a:defRPr>
                <a:latin typeface="Arial" charset="0"/>
              </a:defRPr>
            </a:lvl1pPr>
          </a:lstStyle>
          <a:p>
            <a:pPr>
              <a:defRPr/>
            </a:pPr>
            <a:r>
              <a:rPr lang="en-US" smtClean="0"/>
              <a:t>S.Nemecek:  Experiment ATLAS - first year of collisions</a:t>
            </a:r>
            <a:endParaRPr lang="en-GB"/>
          </a:p>
        </p:txBody>
      </p:sp>
      <p:sp>
        <p:nvSpPr>
          <p:cNvPr id="8" name="Zástupný symbol pro číslo snímku 7"/>
          <p:cNvSpPr>
            <a:spLocks noGrp="1"/>
          </p:cNvSpPr>
          <p:nvPr>
            <p:ph type="sldNum" sz="quarter" idx="12"/>
          </p:nvPr>
        </p:nvSpPr>
        <p:spPr/>
        <p:txBody>
          <a:bodyPr/>
          <a:lstStyle>
            <a:lvl1pPr eaLnBrk="1" hangingPunct="1">
              <a:defRPr>
                <a:latin typeface="Arial" charset="0"/>
              </a:defRPr>
            </a:lvl1pPr>
          </a:lstStyle>
          <a:p>
            <a:pPr>
              <a:defRPr/>
            </a:pPr>
            <a:fld id="{67F9CC25-FD24-4849-A4FD-BD51B9BB887B}" type="slidenum">
              <a:rPr lang="en-GB"/>
              <a:pPr>
                <a:defRPr/>
              </a:pPr>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0"/>
            <a:ext cx="77724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685800" y="1143000"/>
            <a:ext cx="3810000" cy="49530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143000"/>
            <a:ext cx="3810000" cy="49530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lvl1pPr eaLnBrk="1" hangingPunct="1">
              <a:defRPr>
                <a:latin typeface="Arial" charset="0"/>
              </a:defRPr>
            </a:lvl1pPr>
          </a:lstStyle>
          <a:p>
            <a:pPr>
              <a:defRPr/>
            </a:pPr>
            <a:r>
              <a:rPr lang="cs-CZ" smtClean="0"/>
              <a:t>7.12.2010</a:t>
            </a:r>
            <a:endParaRPr lang="en-GB"/>
          </a:p>
        </p:txBody>
      </p:sp>
      <p:sp>
        <p:nvSpPr>
          <p:cNvPr id="6" name="Zástupný symbol pro zápatí 5"/>
          <p:cNvSpPr>
            <a:spLocks noGrp="1"/>
          </p:cNvSpPr>
          <p:nvPr>
            <p:ph type="ftr" sz="quarter" idx="11"/>
          </p:nvPr>
        </p:nvSpPr>
        <p:spPr/>
        <p:txBody>
          <a:bodyPr/>
          <a:lstStyle>
            <a:lvl1pPr algn="l" eaLnBrk="1" hangingPunct="1">
              <a:defRPr>
                <a:latin typeface="Arial" charset="0"/>
              </a:defRPr>
            </a:lvl1pPr>
          </a:lstStyle>
          <a:p>
            <a:pPr>
              <a:defRPr/>
            </a:pPr>
            <a:r>
              <a:rPr lang="en-US" smtClean="0"/>
              <a:t>S.Nemecek:  Experiment ATLAS - first year of collisions</a:t>
            </a:r>
            <a:endParaRPr lang="en-GB"/>
          </a:p>
        </p:txBody>
      </p:sp>
      <p:sp>
        <p:nvSpPr>
          <p:cNvPr id="7" name="Zástupný symbol pro číslo snímku 6"/>
          <p:cNvSpPr>
            <a:spLocks noGrp="1"/>
          </p:cNvSpPr>
          <p:nvPr>
            <p:ph type="sldNum" sz="quarter" idx="12"/>
          </p:nvPr>
        </p:nvSpPr>
        <p:spPr/>
        <p:txBody>
          <a:bodyPr/>
          <a:lstStyle>
            <a:lvl1pPr eaLnBrk="1" hangingPunct="1">
              <a:defRPr>
                <a:latin typeface="Arial" charset="0"/>
              </a:defRPr>
            </a:lvl1pPr>
          </a:lstStyle>
          <a:p>
            <a:pPr>
              <a:defRPr/>
            </a:pPr>
            <a:fld id="{DB5125D7-BEC0-4FA2-A2F2-26EA66D0A7E2}"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7.12.2010</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S.Nemecek:  Experiment ATLAS - first year of collisions</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726FFF-8954-40F7-B840-EC38096E0B8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7.12.2010</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S.Nemecek:  Experiment ATLAS - first year of collisions</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4D6575-4072-4A7E-9217-4B2110A238E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cs-CZ" smtClean="0"/>
              <a:t>7.12.2010</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S.Nemecek:  Experiment ATLAS - first year of collisions</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A0ED77-7C3D-40C3-9BA5-1F96297AEEA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cs-CZ" smtClean="0"/>
              <a:t>7.12.2010</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S.Nemecek:  Experiment ATLAS - first year of collisions</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3AA84-D14D-4FCC-8EA4-8C16C4E8D28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cs-CZ" smtClean="0"/>
              <a:t>7.12.2010</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S.Nemecek:  Experiment ATLAS - first year of collisions</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15063FD-2C43-4468-83FD-E70B8B53684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7.12.2010</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S.Nemecek:  Experiment ATLAS - first year of collisions</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22B223-A249-408C-B59F-C338DD59050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7.12.2010</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S.Nemecek:  Experiment ATLAS - first year of collisions</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AC8CE1-BF04-4FC3-B1F6-DDC8CF64874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r>
              <a:rPr lang="cs-CZ" smtClean="0"/>
              <a:t>7.12.2010</a:t>
            </a: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smtClean="0"/>
              <a:t>S.Nemecek:  Experiment ATLAS - first year of collisions</a:t>
            </a: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F4FD259-55CD-4F15-9C57-F0936EFB1D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4099" name="Rectangle 3"/>
          <p:cNvSpPr>
            <a:spLocks noGrp="1" noChangeArrowheads="1"/>
          </p:cNvSpPr>
          <p:nvPr>
            <p:ph type="body" idx="1"/>
          </p:nvPr>
        </p:nvSpPr>
        <p:spPr bwMode="auto">
          <a:xfrm>
            <a:off x="685800" y="1143000"/>
            <a:ext cx="77724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684213" y="6400800"/>
            <a:ext cx="22320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3333CC"/>
                </a:solidFill>
                <a:latin typeface="Times New Roman" pitchFamily="18" charset="0"/>
              </a:defRPr>
            </a:lvl1pPr>
          </a:lstStyle>
          <a:p>
            <a:pPr>
              <a:defRPr/>
            </a:pPr>
            <a:r>
              <a:rPr lang="cs-CZ" smtClean="0"/>
              <a:t>7.12.2010</a:t>
            </a:r>
            <a:endParaRPr lang="en-GB"/>
          </a:p>
        </p:txBody>
      </p:sp>
      <p:sp>
        <p:nvSpPr>
          <p:cNvPr id="1029" name="Rectangle 5"/>
          <p:cNvSpPr>
            <a:spLocks noGrp="1" noChangeArrowheads="1"/>
          </p:cNvSpPr>
          <p:nvPr>
            <p:ph type="ftr" sz="quarter" idx="3"/>
          </p:nvPr>
        </p:nvSpPr>
        <p:spPr bwMode="auto">
          <a:xfrm>
            <a:off x="3132138" y="6400800"/>
            <a:ext cx="37449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3333CC"/>
                </a:solidFill>
                <a:latin typeface="Times New Roman" pitchFamily="18" charset="0"/>
              </a:defRPr>
            </a:lvl1pPr>
          </a:lstStyle>
          <a:p>
            <a:pPr>
              <a:defRPr/>
            </a:pPr>
            <a:r>
              <a:rPr lang="en-US" smtClean="0"/>
              <a:t>S.Nemecek:  Experiment ATLAS - first year of collisions</a:t>
            </a:r>
            <a:endParaRPr lang="en-GB"/>
          </a:p>
        </p:txBody>
      </p:sp>
      <p:sp>
        <p:nvSpPr>
          <p:cNvPr id="1030" name="Rectangle 6"/>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a:defRPr/>
            </a:pPr>
            <a:fld id="{C27B2FA5-E914-4033-BBB3-A98BA93C195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Lst>
  <p:hf hdr="0"/>
  <p:txStyles>
    <p:titleStyle>
      <a:lvl1pPr algn="ctr" rtl="0" eaLnBrk="0" fontAlgn="base" hangingPunct="0">
        <a:spcBef>
          <a:spcPct val="0"/>
        </a:spcBef>
        <a:spcAft>
          <a:spcPct val="0"/>
        </a:spcAft>
        <a:defRPr sz="2800" b="1">
          <a:solidFill>
            <a:srgbClr val="FF0000"/>
          </a:solidFill>
          <a:latin typeface="+mj-lt"/>
          <a:ea typeface="+mj-ea"/>
          <a:cs typeface="+mj-cs"/>
        </a:defRPr>
      </a:lvl1pPr>
      <a:lvl2pPr algn="ctr" rtl="0" eaLnBrk="0" fontAlgn="base" hangingPunct="0">
        <a:spcBef>
          <a:spcPct val="0"/>
        </a:spcBef>
        <a:spcAft>
          <a:spcPct val="0"/>
        </a:spcAft>
        <a:defRPr sz="2800" b="1">
          <a:solidFill>
            <a:srgbClr val="FF0000"/>
          </a:solidFill>
          <a:latin typeface="Times New Roman" pitchFamily="18" charset="0"/>
        </a:defRPr>
      </a:lvl2pPr>
      <a:lvl3pPr algn="ctr" rtl="0" eaLnBrk="0" fontAlgn="base" hangingPunct="0">
        <a:spcBef>
          <a:spcPct val="0"/>
        </a:spcBef>
        <a:spcAft>
          <a:spcPct val="0"/>
        </a:spcAft>
        <a:defRPr sz="2800" b="1">
          <a:solidFill>
            <a:srgbClr val="FF0000"/>
          </a:solidFill>
          <a:latin typeface="Times New Roman" pitchFamily="18" charset="0"/>
        </a:defRPr>
      </a:lvl3pPr>
      <a:lvl4pPr algn="ctr" rtl="0" eaLnBrk="0" fontAlgn="base" hangingPunct="0">
        <a:spcBef>
          <a:spcPct val="0"/>
        </a:spcBef>
        <a:spcAft>
          <a:spcPct val="0"/>
        </a:spcAft>
        <a:defRPr sz="2800" b="1">
          <a:solidFill>
            <a:srgbClr val="FF0000"/>
          </a:solidFill>
          <a:latin typeface="Times New Roman" pitchFamily="18" charset="0"/>
        </a:defRPr>
      </a:lvl4pPr>
      <a:lvl5pPr algn="ctr" rtl="0" eaLnBrk="0" fontAlgn="base" hangingPunct="0">
        <a:spcBef>
          <a:spcPct val="0"/>
        </a:spcBef>
        <a:spcAft>
          <a:spcPct val="0"/>
        </a:spcAft>
        <a:defRPr sz="2800" b="1">
          <a:solidFill>
            <a:srgbClr val="FF0000"/>
          </a:solidFill>
          <a:latin typeface="Times New Roman" pitchFamily="18" charset="0"/>
        </a:defRPr>
      </a:lvl5pPr>
      <a:lvl6pPr marL="457200" algn="ctr" rtl="0" eaLnBrk="0" fontAlgn="base" hangingPunct="0">
        <a:spcBef>
          <a:spcPct val="0"/>
        </a:spcBef>
        <a:spcAft>
          <a:spcPct val="0"/>
        </a:spcAft>
        <a:defRPr sz="2800" b="1">
          <a:solidFill>
            <a:srgbClr val="FF0000"/>
          </a:solidFill>
          <a:latin typeface="Times New Roman" pitchFamily="18" charset="0"/>
        </a:defRPr>
      </a:lvl6pPr>
      <a:lvl7pPr marL="914400" algn="ctr" rtl="0" eaLnBrk="0" fontAlgn="base" hangingPunct="0">
        <a:spcBef>
          <a:spcPct val="0"/>
        </a:spcBef>
        <a:spcAft>
          <a:spcPct val="0"/>
        </a:spcAft>
        <a:defRPr sz="2800" b="1">
          <a:solidFill>
            <a:srgbClr val="FF0000"/>
          </a:solidFill>
          <a:latin typeface="Times New Roman" pitchFamily="18" charset="0"/>
        </a:defRPr>
      </a:lvl7pPr>
      <a:lvl8pPr marL="1371600" algn="ctr" rtl="0" eaLnBrk="0" fontAlgn="base" hangingPunct="0">
        <a:spcBef>
          <a:spcPct val="0"/>
        </a:spcBef>
        <a:spcAft>
          <a:spcPct val="0"/>
        </a:spcAft>
        <a:defRPr sz="2800" b="1">
          <a:solidFill>
            <a:srgbClr val="FF0000"/>
          </a:solidFill>
          <a:latin typeface="Times New Roman" pitchFamily="18" charset="0"/>
        </a:defRPr>
      </a:lvl8pPr>
      <a:lvl9pPr marL="1828800" algn="ctr" rtl="0" eaLnBrk="0" fontAlgn="base" hangingPunct="0">
        <a:spcBef>
          <a:spcPct val="0"/>
        </a:spcBef>
        <a:spcAft>
          <a:spcPct val="0"/>
        </a:spcAft>
        <a:defRPr sz="28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indico.cern.ch/conferenceDisplay.py?confId=114939"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cdsweb.cern.ch/record/1309851/files/HeavyIonJets.v3.pdf"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wmf"/></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atlas.web.cern.ch/Atlas/public/EVTDISPLAY/JiveXML_152166_467774-Pileup-improved.png" TargetMode="External"/><Relationship Id="rId1" Type="http://schemas.openxmlformats.org/officeDocument/2006/relationships/slideLayout" Target="../slideLayouts/slideLayout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73.wmf"/><Relationship Id="rId4" Type="http://schemas.openxmlformats.org/officeDocument/2006/relationships/image" Target="../media/image72.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76.png"/><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78.jpeg"/></Relationships>
</file>

<file path=ppt/slides/_rels/slide6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83.png"/></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p:txBody>
          <a:bodyPr/>
          <a:lstStyle/>
          <a:p>
            <a:pPr eaLnBrk="1" hangingPunct="1"/>
            <a:r>
              <a:rPr lang="en-US" smtClean="0">
                <a:solidFill>
                  <a:srgbClr val="FF0000"/>
                </a:solidFill>
              </a:rPr>
              <a:t>Experiment ATLAS v CERN</a:t>
            </a:r>
          </a:p>
        </p:txBody>
      </p:sp>
      <p:sp>
        <p:nvSpPr>
          <p:cNvPr id="19459" name="Rectangle 3"/>
          <p:cNvSpPr>
            <a:spLocks noGrp="1" noChangeArrowheads="1"/>
          </p:cNvSpPr>
          <p:nvPr>
            <p:ph type="subTitle" idx="1"/>
          </p:nvPr>
        </p:nvSpPr>
        <p:spPr>
          <a:xfrm>
            <a:off x="914400" y="3886200"/>
            <a:ext cx="6858000" cy="1524000"/>
          </a:xfrm>
        </p:spPr>
        <p:txBody>
          <a:bodyPr/>
          <a:lstStyle/>
          <a:p>
            <a:pPr eaLnBrk="1" hangingPunct="1">
              <a:lnSpc>
                <a:spcPct val="80000"/>
              </a:lnSpc>
            </a:pPr>
            <a:r>
              <a:rPr lang="cs-CZ" sz="2000" smtClean="0"/>
              <a:t>Komplexní soustava (sub)detektorů</a:t>
            </a:r>
          </a:p>
          <a:p>
            <a:pPr eaLnBrk="1" hangingPunct="1">
              <a:lnSpc>
                <a:spcPct val="80000"/>
              </a:lnSpc>
            </a:pPr>
            <a:r>
              <a:rPr lang="cs-CZ" sz="2000" smtClean="0"/>
              <a:t>univerzálního zaměření</a:t>
            </a:r>
          </a:p>
          <a:p>
            <a:pPr eaLnBrk="1" hangingPunct="1">
              <a:lnSpc>
                <a:spcPct val="80000"/>
              </a:lnSpc>
            </a:pPr>
            <a:r>
              <a:rPr lang="cs-CZ" sz="2000" smtClean="0"/>
              <a:t>na urychlovači LHC</a:t>
            </a:r>
            <a:r>
              <a:rPr lang="en-US" sz="2000" smtClean="0"/>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p:spPr>
        <p:txBody>
          <a:bodyPr/>
          <a:lstStyle/>
          <a:p>
            <a:endParaRPr lang="en-US" smtClean="0"/>
          </a:p>
          <a:p>
            <a:fld id="{779C46C4-B008-4751-927A-E51C7921329D}" type="slidenum">
              <a:rPr lang="en-US" sz="1000" smtClean="0"/>
              <a:pPr/>
              <a:t>10</a:t>
            </a:fld>
            <a:endParaRPr lang="en-US" sz="1000" smtClean="0"/>
          </a:p>
        </p:txBody>
      </p:sp>
      <p:sp>
        <p:nvSpPr>
          <p:cNvPr id="28675" name="Text Box 2"/>
          <p:cNvSpPr txBox="1">
            <a:spLocks noChangeArrowheads="1"/>
          </p:cNvSpPr>
          <p:nvPr/>
        </p:nvSpPr>
        <p:spPr bwMode="auto">
          <a:xfrm>
            <a:off x="1447800" y="304800"/>
            <a:ext cx="4455066" cy="369332"/>
          </a:xfrm>
          <a:prstGeom prst="rect">
            <a:avLst/>
          </a:prstGeom>
          <a:solidFill>
            <a:srgbClr val="FFFF66"/>
          </a:solidFill>
          <a:ln w="9525">
            <a:solidFill>
              <a:srgbClr val="FF0000"/>
            </a:solidFill>
            <a:miter lim="800000"/>
            <a:headEnd/>
            <a:tailEnd/>
          </a:ln>
        </p:spPr>
        <p:txBody>
          <a:bodyPr wrap="none">
            <a:spAutoFit/>
          </a:bodyPr>
          <a:lstStyle/>
          <a:p>
            <a:pPr eaLnBrk="0" hangingPunct="0"/>
            <a:r>
              <a:rPr lang="cs-CZ" b="1" i="1" dirty="0">
                <a:solidFill>
                  <a:srgbClr val="000099"/>
                </a:solidFill>
              </a:rPr>
              <a:t>Hlavní cíle  </a:t>
            </a:r>
            <a:r>
              <a:rPr lang="cs-CZ" b="1" i="1" dirty="0" err="1">
                <a:solidFill>
                  <a:srgbClr val="000099"/>
                </a:solidFill>
              </a:rPr>
              <a:t>pp</a:t>
            </a:r>
            <a:r>
              <a:rPr lang="cs-CZ" b="1" i="1" dirty="0">
                <a:solidFill>
                  <a:srgbClr val="000099"/>
                </a:solidFill>
              </a:rPr>
              <a:t> fyziky </a:t>
            </a:r>
            <a:r>
              <a:rPr lang="cs-CZ" b="1" i="1" dirty="0" smtClean="0">
                <a:solidFill>
                  <a:srgbClr val="000099"/>
                </a:solidFill>
              </a:rPr>
              <a:t>(+ Ionty) </a:t>
            </a:r>
            <a:r>
              <a:rPr lang="cs-CZ" b="1" i="1" dirty="0">
                <a:solidFill>
                  <a:srgbClr val="000099"/>
                </a:solidFill>
              </a:rPr>
              <a:t>na </a:t>
            </a:r>
            <a:r>
              <a:rPr lang="cs-CZ" b="1" i="1" dirty="0" smtClean="0">
                <a:solidFill>
                  <a:srgbClr val="000099"/>
                </a:solidFill>
              </a:rPr>
              <a:t>LHC </a:t>
            </a:r>
            <a:endParaRPr lang="en-US" b="1" i="1" dirty="0">
              <a:solidFill>
                <a:srgbClr val="000099"/>
              </a:solidFill>
            </a:endParaRPr>
          </a:p>
        </p:txBody>
      </p:sp>
      <p:sp>
        <p:nvSpPr>
          <p:cNvPr id="28676" name="Text Box 3"/>
          <p:cNvSpPr txBox="1">
            <a:spLocks noChangeArrowheads="1"/>
          </p:cNvSpPr>
          <p:nvPr/>
        </p:nvSpPr>
        <p:spPr bwMode="auto">
          <a:xfrm>
            <a:off x="228600" y="1222375"/>
            <a:ext cx="8631238" cy="5509200"/>
          </a:xfrm>
          <a:prstGeom prst="rect">
            <a:avLst/>
          </a:prstGeom>
          <a:noFill/>
          <a:ln w="9525">
            <a:noFill/>
            <a:miter lim="800000"/>
            <a:headEnd/>
            <a:tailEnd/>
          </a:ln>
        </p:spPr>
        <p:txBody>
          <a:bodyPr>
            <a:spAutoFit/>
          </a:bodyPr>
          <a:lstStyle/>
          <a:p>
            <a:pPr eaLnBrk="0" hangingPunct="0"/>
            <a:r>
              <a:rPr lang="cs-CZ" sz="1600" b="1" dirty="0"/>
              <a:t>Hledání chybějícího článku Standardního Modelu (SM) = </a:t>
            </a:r>
            <a:r>
              <a:rPr lang="en-US" sz="1600" b="1" dirty="0"/>
              <a:t> </a:t>
            </a:r>
            <a:r>
              <a:rPr lang="en-US" sz="1600" b="1" dirty="0">
                <a:solidFill>
                  <a:srgbClr val="009900"/>
                </a:solidFill>
              </a:rPr>
              <a:t>Higgs</a:t>
            </a:r>
            <a:r>
              <a:rPr lang="cs-CZ" sz="1600" b="1" dirty="0" err="1">
                <a:solidFill>
                  <a:srgbClr val="009900"/>
                </a:solidFill>
              </a:rPr>
              <a:t>ova</a:t>
            </a:r>
            <a:r>
              <a:rPr lang="cs-CZ" sz="1600" b="1" dirty="0">
                <a:solidFill>
                  <a:srgbClr val="009900"/>
                </a:solidFill>
              </a:rPr>
              <a:t> </a:t>
            </a:r>
            <a:r>
              <a:rPr lang="en-US" sz="1600" b="1" dirty="0">
                <a:solidFill>
                  <a:srgbClr val="009900"/>
                </a:solidFill>
              </a:rPr>
              <a:t> boson</a:t>
            </a:r>
            <a:r>
              <a:rPr lang="cs-CZ" sz="1600" b="1" dirty="0">
                <a:solidFill>
                  <a:srgbClr val="009900"/>
                </a:solidFill>
              </a:rPr>
              <a:t>u</a:t>
            </a:r>
            <a:br>
              <a:rPr lang="cs-CZ" sz="1600" b="1" dirty="0">
                <a:solidFill>
                  <a:srgbClr val="009900"/>
                </a:solidFill>
              </a:rPr>
            </a:br>
            <a:r>
              <a:rPr lang="cs-CZ" sz="1600" b="1" dirty="0">
                <a:solidFill>
                  <a:srgbClr val="009900"/>
                </a:solidFill>
              </a:rPr>
              <a:t>				     </a:t>
            </a:r>
            <a:r>
              <a:rPr lang="cs-CZ" sz="1600" b="1" dirty="0"/>
              <a:t>v oblasti hmot </a:t>
            </a:r>
            <a:r>
              <a:rPr lang="en-US" sz="1600" b="1" dirty="0"/>
              <a:t>  </a:t>
            </a:r>
            <a:r>
              <a:rPr lang="en-US" sz="1600" b="1" dirty="0">
                <a:solidFill>
                  <a:srgbClr val="008000"/>
                </a:solidFill>
              </a:rPr>
              <a:t>~</a:t>
            </a:r>
            <a:r>
              <a:rPr lang="en-US" sz="1600" b="1" dirty="0">
                <a:solidFill>
                  <a:srgbClr val="009900"/>
                </a:solidFill>
              </a:rPr>
              <a:t>115 &lt; </a:t>
            </a:r>
            <a:r>
              <a:rPr lang="en-US" sz="1600" b="1" dirty="0" err="1">
                <a:solidFill>
                  <a:srgbClr val="009900"/>
                </a:solidFill>
              </a:rPr>
              <a:t>m</a:t>
            </a:r>
            <a:r>
              <a:rPr lang="en-US" sz="1600" b="1" baseline="-25000" dirty="0" err="1">
                <a:solidFill>
                  <a:srgbClr val="009900"/>
                </a:solidFill>
              </a:rPr>
              <a:t>H</a:t>
            </a:r>
            <a:r>
              <a:rPr lang="en-US" sz="1600" b="1" dirty="0">
                <a:solidFill>
                  <a:srgbClr val="009900"/>
                </a:solidFill>
              </a:rPr>
              <a:t> &lt; 1000 </a:t>
            </a:r>
            <a:r>
              <a:rPr lang="en-US" sz="1600" b="1" dirty="0" err="1">
                <a:solidFill>
                  <a:srgbClr val="009900"/>
                </a:solidFill>
              </a:rPr>
              <a:t>GeV</a:t>
            </a:r>
            <a:endParaRPr lang="en-US" sz="1600" b="1" dirty="0"/>
          </a:p>
          <a:p>
            <a:pPr eaLnBrk="0" hangingPunct="0"/>
            <a:endParaRPr lang="en-US" sz="1600" b="1" dirty="0"/>
          </a:p>
          <a:p>
            <a:pPr eaLnBrk="0" hangingPunct="0"/>
            <a:r>
              <a:rPr lang="cs-CZ" sz="1600" b="1" dirty="0"/>
              <a:t>Hledání </a:t>
            </a:r>
            <a:r>
              <a:rPr lang="en-US" sz="1600" b="1" dirty="0"/>
              <a:t> </a:t>
            </a:r>
            <a:r>
              <a:rPr lang="cs-CZ" sz="1600" b="1" dirty="0">
                <a:solidFill>
                  <a:schemeClr val="accent2"/>
                </a:solidFill>
              </a:rPr>
              <a:t>Fyziky za SM  </a:t>
            </a:r>
            <a:r>
              <a:rPr lang="cs-CZ" sz="1600" b="1" dirty="0"/>
              <a:t>(</a:t>
            </a:r>
            <a:r>
              <a:rPr lang="cs-CZ" sz="1600" b="1" dirty="0" err="1"/>
              <a:t>Su</a:t>
            </a:r>
            <a:r>
              <a:rPr lang="en-US" sz="1600" b="1" dirty="0" err="1" smtClean="0"/>
              <a:t>persymmetry</a:t>
            </a:r>
            <a:r>
              <a:rPr lang="en-US" sz="1600" b="1" dirty="0"/>
              <a:t> </a:t>
            </a:r>
            <a:r>
              <a:rPr lang="en-US" sz="1600" b="1" dirty="0" smtClean="0"/>
              <a:t>– </a:t>
            </a:r>
            <a:r>
              <a:rPr lang="cs-CZ" sz="1600" b="1" dirty="0" smtClean="0"/>
              <a:t>možná částice pro Temnou hmotu Vesmíru;</a:t>
            </a:r>
            <a:r>
              <a:rPr lang="en-US" sz="1600" b="1" dirty="0" smtClean="0"/>
              <a:t/>
            </a:r>
            <a:br>
              <a:rPr lang="en-US" sz="1600" b="1" dirty="0" smtClean="0"/>
            </a:br>
            <a:r>
              <a:rPr lang="en-US" sz="1600" b="1" dirty="0" smtClean="0"/>
              <a:t> </a:t>
            </a:r>
            <a:r>
              <a:rPr lang="en-US" sz="1600" b="1" dirty="0"/>
              <a:t>q/</a:t>
            </a:r>
            <a:r>
              <a:rPr lang="en-US" sz="1600" b="1" dirty="0">
                <a:sym typeface="MT Extra" pitchFamily="18" charset="2"/>
              </a:rPr>
              <a:t></a:t>
            </a:r>
            <a:r>
              <a:rPr lang="en-US" sz="1600" b="1" dirty="0"/>
              <a:t>  compositeness, </a:t>
            </a:r>
            <a:r>
              <a:rPr lang="en-US" sz="1600" b="1" dirty="0" smtClean="0"/>
              <a:t> </a:t>
            </a:r>
            <a:r>
              <a:rPr lang="en-US" sz="1600" b="1" dirty="0"/>
              <a:t>W’/Z</a:t>
            </a:r>
            <a:r>
              <a:rPr lang="en-US" sz="1600" b="1" dirty="0" smtClean="0"/>
              <a:t>’, </a:t>
            </a:r>
            <a:r>
              <a:rPr lang="en-US" sz="1600" b="1" dirty="0"/>
              <a:t>heavy q/</a:t>
            </a:r>
            <a:r>
              <a:rPr lang="en-US" sz="1600" b="1" dirty="0">
                <a:sym typeface="MT Extra" pitchFamily="18" charset="2"/>
              </a:rPr>
              <a:t>, Extra-dimensions, ….)  </a:t>
            </a:r>
            <a:r>
              <a:rPr lang="cs-CZ" sz="1600" b="1" dirty="0">
                <a:sym typeface="MT Extra" pitchFamily="18" charset="2"/>
              </a:rPr>
              <a:t>až do</a:t>
            </a:r>
            <a:r>
              <a:rPr lang="en-US" sz="1600" b="1" dirty="0">
                <a:sym typeface="MT Extra" pitchFamily="18" charset="2"/>
              </a:rPr>
              <a:t>  </a:t>
            </a:r>
            <a:r>
              <a:rPr lang="en-US" sz="1600" b="1" dirty="0" err="1">
                <a:solidFill>
                  <a:schemeClr val="accent2"/>
                </a:solidFill>
                <a:sym typeface="MT Extra" pitchFamily="18" charset="2"/>
              </a:rPr>
              <a:t>TeV</a:t>
            </a:r>
            <a:r>
              <a:rPr lang="en-US" sz="1600" b="1" dirty="0">
                <a:solidFill>
                  <a:schemeClr val="accent2"/>
                </a:solidFill>
                <a:sym typeface="MT Extra" pitchFamily="18" charset="2"/>
              </a:rPr>
              <a:t>-</a:t>
            </a:r>
            <a:r>
              <a:rPr lang="cs-CZ" sz="1600" b="1" dirty="0" err="1">
                <a:solidFill>
                  <a:schemeClr val="accent2"/>
                </a:solidFill>
                <a:sym typeface="MT Extra" pitchFamily="18" charset="2"/>
              </a:rPr>
              <a:t>ové</a:t>
            </a:r>
            <a:r>
              <a:rPr lang="cs-CZ" sz="1600" b="1" dirty="0">
                <a:solidFill>
                  <a:schemeClr val="accent2"/>
                </a:solidFill>
                <a:sym typeface="MT Extra" pitchFamily="18" charset="2"/>
              </a:rPr>
              <a:t> oblasti</a:t>
            </a:r>
          </a:p>
          <a:p>
            <a:pPr eaLnBrk="0" hangingPunct="0"/>
            <a:r>
              <a:rPr lang="en-US" sz="1600" b="1" dirty="0">
                <a:sym typeface="MT Extra" pitchFamily="18" charset="2"/>
              </a:rPr>
              <a:t>P</a:t>
            </a:r>
            <a:r>
              <a:rPr lang="cs-CZ" sz="1600" b="1" dirty="0" err="1">
                <a:sym typeface="MT Extra" pitchFamily="18" charset="2"/>
              </a:rPr>
              <a:t>řesná</a:t>
            </a:r>
            <a:r>
              <a:rPr lang="cs-CZ" sz="1600" b="1" dirty="0">
                <a:sym typeface="MT Extra" pitchFamily="18" charset="2"/>
              </a:rPr>
              <a:t> měření </a:t>
            </a:r>
            <a:r>
              <a:rPr lang="en-US" sz="1600" b="1" dirty="0">
                <a:sym typeface="MT Extra" pitchFamily="18" charset="2"/>
              </a:rPr>
              <a:t>: </a:t>
            </a:r>
            <a:r>
              <a:rPr lang="en-US" sz="1600" b="1" dirty="0"/>
              <a:t> </a:t>
            </a:r>
          </a:p>
          <a:p>
            <a:pPr eaLnBrk="0" hangingPunct="0"/>
            <a:r>
              <a:rPr lang="en-US" sz="1600" b="1" dirty="0"/>
              <a:t>      -- </a:t>
            </a:r>
            <a:r>
              <a:rPr lang="en-US" sz="1600" b="1" dirty="0">
                <a:solidFill>
                  <a:srgbClr val="CC0099"/>
                </a:solidFill>
              </a:rPr>
              <a:t>W </a:t>
            </a:r>
            <a:r>
              <a:rPr lang="cs-CZ" sz="1600" b="1" dirty="0">
                <a:solidFill>
                  <a:srgbClr val="CC0099"/>
                </a:solidFill>
              </a:rPr>
              <a:t>hmoty</a:t>
            </a:r>
            <a:endParaRPr lang="en-US" sz="1600" b="1" dirty="0"/>
          </a:p>
          <a:p>
            <a:pPr eaLnBrk="0" hangingPunct="0"/>
            <a:r>
              <a:rPr lang="en-US" sz="1600" b="1" dirty="0"/>
              <a:t>      -- </a:t>
            </a:r>
            <a:r>
              <a:rPr lang="en-US" sz="1600" b="1" dirty="0">
                <a:solidFill>
                  <a:srgbClr val="CC3300"/>
                </a:solidFill>
              </a:rPr>
              <a:t>top</a:t>
            </a:r>
            <a:r>
              <a:rPr lang="en-US" sz="1600" b="1" dirty="0">
                <a:solidFill>
                  <a:srgbClr val="CC0099"/>
                </a:solidFill>
              </a:rPr>
              <a:t> </a:t>
            </a:r>
            <a:r>
              <a:rPr lang="cs-CZ" sz="1600" b="1" dirty="0">
                <a:solidFill>
                  <a:srgbClr val="CC0099"/>
                </a:solidFill>
              </a:rPr>
              <a:t>hmoty</a:t>
            </a:r>
            <a:r>
              <a:rPr lang="en-US" sz="1600" b="1" dirty="0"/>
              <a:t>, </a:t>
            </a:r>
            <a:r>
              <a:rPr lang="cs-CZ" sz="1600" b="1" dirty="0"/>
              <a:t>vazbových konstant a rozpadových vlastností</a:t>
            </a:r>
            <a:endParaRPr lang="en-US" sz="1600" b="1" dirty="0"/>
          </a:p>
          <a:p>
            <a:pPr eaLnBrk="0" hangingPunct="0"/>
            <a:r>
              <a:rPr lang="en-US" sz="1600" b="1" dirty="0"/>
              <a:t>      -- Higgs </a:t>
            </a:r>
            <a:r>
              <a:rPr lang="cs-CZ" sz="1600" b="1" dirty="0"/>
              <a:t>hmoty</a:t>
            </a:r>
            <a:r>
              <a:rPr lang="en-US" sz="1600" b="1" dirty="0"/>
              <a:t>, spin</a:t>
            </a:r>
            <a:r>
              <a:rPr lang="cs-CZ" sz="1600" b="1" dirty="0"/>
              <a:t>u</a:t>
            </a:r>
            <a:r>
              <a:rPr lang="en-US" sz="1600" b="1" dirty="0"/>
              <a:t>, </a:t>
            </a:r>
            <a:r>
              <a:rPr lang="cs-CZ" sz="1600" b="1" dirty="0"/>
              <a:t>vazbových konstant </a:t>
            </a:r>
            <a:r>
              <a:rPr lang="en-US" sz="1600" b="1" dirty="0"/>
              <a:t>(</a:t>
            </a:r>
            <a:r>
              <a:rPr lang="cs-CZ" sz="1600" b="1" dirty="0"/>
              <a:t>když se </a:t>
            </a:r>
            <a:r>
              <a:rPr lang="en-US" sz="1600" b="1" dirty="0"/>
              <a:t>Higgs </a:t>
            </a:r>
            <a:r>
              <a:rPr lang="cs-CZ" sz="1600" b="1" dirty="0"/>
              <a:t>najde</a:t>
            </a:r>
            <a:r>
              <a:rPr lang="en-US" sz="1600" b="1" dirty="0"/>
              <a:t>)</a:t>
            </a:r>
          </a:p>
          <a:p>
            <a:pPr eaLnBrk="0" hangingPunct="0"/>
            <a:r>
              <a:rPr lang="en-US" sz="1600" b="1" dirty="0"/>
              <a:t>      -- </a:t>
            </a:r>
            <a:r>
              <a:rPr lang="en-US" sz="1600" b="1" dirty="0">
                <a:solidFill>
                  <a:srgbClr val="996633"/>
                </a:solidFill>
              </a:rPr>
              <a:t>B-</a:t>
            </a:r>
            <a:r>
              <a:rPr lang="cs-CZ" sz="1600" b="1" dirty="0">
                <a:solidFill>
                  <a:srgbClr val="996633"/>
                </a:solidFill>
              </a:rPr>
              <a:t>fyzika</a:t>
            </a:r>
            <a:r>
              <a:rPr lang="en-US" sz="1600" b="1" dirty="0">
                <a:solidFill>
                  <a:srgbClr val="996633"/>
                </a:solidFill>
              </a:rPr>
              <a:t> </a:t>
            </a:r>
            <a:r>
              <a:rPr lang="en-US" sz="1600" b="1" dirty="0"/>
              <a:t>(</a:t>
            </a:r>
            <a:r>
              <a:rPr lang="cs-CZ" sz="1600" b="1" dirty="0">
                <a:solidFill>
                  <a:srgbClr val="996633"/>
                </a:solidFill>
              </a:rPr>
              <a:t>doplněk k</a:t>
            </a:r>
            <a:r>
              <a:rPr lang="en-US" sz="1600" b="1" dirty="0">
                <a:solidFill>
                  <a:srgbClr val="996633"/>
                </a:solidFill>
              </a:rPr>
              <a:t> </a:t>
            </a:r>
            <a:r>
              <a:rPr lang="en-US" sz="1600" b="1" dirty="0" err="1">
                <a:solidFill>
                  <a:srgbClr val="996633"/>
                </a:solidFill>
              </a:rPr>
              <a:t>LHCb</a:t>
            </a:r>
            <a:r>
              <a:rPr lang="en-US" sz="1600" b="1" dirty="0"/>
              <a:t>): CP violation, rare decays, B</a:t>
            </a:r>
            <a:r>
              <a:rPr lang="en-US" sz="1600" b="1" baseline="30000" dirty="0"/>
              <a:t>0</a:t>
            </a:r>
            <a:r>
              <a:rPr lang="en-US" sz="1600" b="1" dirty="0"/>
              <a:t> oscillations </a:t>
            </a:r>
          </a:p>
          <a:p>
            <a:pPr eaLnBrk="0" hangingPunct="0"/>
            <a:r>
              <a:rPr lang="en-US" sz="1600" b="1" dirty="0"/>
              <a:t>      -- </a:t>
            </a:r>
            <a:r>
              <a:rPr lang="en-US" sz="1600" b="1" dirty="0">
                <a:solidFill>
                  <a:srgbClr val="009900"/>
                </a:solidFill>
              </a:rPr>
              <a:t>QCD</a:t>
            </a:r>
            <a:r>
              <a:rPr lang="en-US" sz="1600" b="1" dirty="0"/>
              <a:t> </a:t>
            </a:r>
            <a:r>
              <a:rPr lang="cs-CZ" sz="1600" b="1" dirty="0"/>
              <a:t>účinné průřezy pro </a:t>
            </a:r>
            <a:r>
              <a:rPr lang="en-US" sz="1600" b="1" dirty="0"/>
              <a:t>jet</a:t>
            </a:r>
            <a:r>
              <a:rPr lang="cs-CZ" sz="1600" b="1" dirty="0"/>
              <a:t>y,</a:t>
            </a:r>
            <a:r>
              <a:rPr lang="en-US" sz="1600" b="1" dirty="0"/>
              <a:t> </a:t>
            </a:r>
            <a:r>
              <a:rPr lang="en-US" sz="1600" b="1" dirty="0">
                <a:solidFill>
                  <a:srgbClr val="009900"/>
                </a:solidFill>
                <a:latin typeface="Symbol" pitchFamily="18" charset="2"/>
              </a:rPr>
              <a:t>a</a:t>
            </a:r>
            <a:r>
              <a:rPr lang="en-US" sz="1600" b="1" baseline="-25000" dirty="0">
                <a:solidFill>
                  <a:srgbClr val="009900"/>
                </a:solidFill>
              </a:rPr>
              <a:t>s</a:t>
            </a:r>
          </a:p>
          <a:p>
            <a:pPr eaLnBrk="0" hangingPunct="0"/>
            <a:r>
              <a:rPr lang="en-US" sz="1600" b="1" baseline="-25000" dirty="0"/>
              <a:t>         </a:t>
            </a:r>
            <a:r>
              <a:rPr lang="en-US" sz="1600" b="1" dirty="0"/>
              <a:t>-- </a:t>
            </a:r>
            <a:r>
              <a:rPr lang="cs-CZ" sz="1600" b="1" dirty="0" err="1"/>
              <a:t>atd</a:t>
            </a:r>
            <a:r>
              <a:rPr lang="en-US" sz="1600" b="1" dirty="0"/>
              <a:t>. …. </a:t>
            </a:r>
          </a:p>
          <a:p>
            <a:pPr eaLnBrk="0" hangingPunct="0"/>
            <a:r>
              <a:rPr lang="en-US" sz="1600" b="1" dirty="0"/>
              <a:t>      </a:t>
            </a:r>
            <a:endParaRPr lang="en-US" sz="1600" b="1" dirty="0">
              <a:solidFill>
                <a:srgbClr val="FF0066"/>
              </a:solidFill>
            </a:endParaRPr>
          </a:p>
          <a:p>
            <a:pPr eaLnBrk="0" hangingPunct="0"/>
            <a:r>
              <a:rPr lang="en-US" sz="1600" b="1" dirty="0"/>
              <a:t>Stud</a:t>
            </a:r>
            <a:r>
              <a:rPr lang="cs-CZ" sz="1600" b="1" dirty="0" err="1"/>
              <a:t>ium</a:t>
            </a:r>
            <a:r>
              <a:rPr lang="cs-CZ" sz="1600" b="1" dirty="0"/>
              <a:t> </a:t>
            </a:r>
            <a:r>
              <a:rPr lang="en-US" sz="1600" b="1" dirty="0"/>
              <a:t> </a:t>
            </a:r>
            <a:r>
              <a:rPr lang="cs-CZ" sz="1600" b="1" dirty="0">
                <a:solidFill>
                  <a:srgbClr val="FF0000"/>
                </a:solidFill>
              </a:rPr>
              <a:t>fázového přechodu  na </a:t>
            </a:r>
            <a:r>
              <a:rPr lang="cs-CZ" sz="1600" b="1" dirty="0" smtClean="0">
                <a:solidFill>
                  <a:srgbClr val="FF0000"/>
                </a:solidFill>
              </a:rPr>
              <a:t>plasma </a:t>
            </a:r>
            <a:r>
              <a:rPr lang="cs-CZ" sz="1600" b="1" dirty="0"/>
              <a:t>nevázaných kvarků a gluonů při velkých hadronových hustotách</a:t>
            </a:r>
            <a:r>
              <a:rPr lang="en-US" sz="1600" b="1" dirty="0"/>
              <a:t> </a:t>
            </a:r>
            <a:r>
              <a:rPr lang="cs-CZ" sz="1600" b="1" dirty="0" smtClean="0"/>
              <a:t>= horký hit: </a:t>
            </a:r>
            <a:r>
              <a:rPr lang="pt-PT" sz="1600" u="sng" dirty="0" smtClean="0">
                <a:hlinkClick r:id="rId3"/>
              </a:rPr>
              <a:t>http</a:t>
            </a:r>
            <a:r>
              <a:rPr lang="pt-PT" sz="1600" u="sng" dirty="0">
                <a:hlinkClick r:id="rId3"/>
              </a:rPr>
              <a:t>://</a:t>
            </a:r>
            <a:r>
              <a:rPr lang="pt-PT" sz="1600" u="sng" dirty="0" smtClean="0">
                <a:hlinkClick r:id="rId3"/>
              </a:rPr>
              <a:t>indico.cern.ch/conferenceDisplay.py?confId=114939</a:t>
            </a:r>
            <a:endParaRPr lang="cs-CZ" sz="1600" u="sng" dirty="0" smtClean="0"/>
          </a:p>
          <a:p>
            <a:pPr eaLnBrk="0" hangingPunct="0"/>
            <a:r>
              <a:rPr lang="cs-CZ" sz="1600" b="1" dirty="0" smtClean="0">
                <a:sym typeface="Symbol" pitchFamily="18" charset="2"/>
              </a:rPr>
              <a:t>   </a:t>
            </a:r>
            <a:r>
              <a:rPr lang="cs-CZ" sz="1600" b="1" dirty="0">
                <a:sym typeface="Symbol" pitchFamily="18" charset="2"/>
              </a:rPr>
              <a:t>V ATLAS jako doplněk k </a:t>
            </a:r>
            <a:r>
              <a:rPr lang="cs-CZ" sz="1600" b="1" dirty="0" smtClean="0">
                <a:sym typeface="Symbol" pitchFamily="18" charset="2"/>
              </a:rPr>
              <a:t>experimentu ALICE:</a:t>
            </a:r>
            <a:r>
              <a:rPr lang="cs-CZ" sz="1600" b="1" dirty="0" smtClean="0">
                <a:solidFill>
                  <a:srgbClr val="FF0000"/>
                </a:solidFill>
                <a:sym typeface="Symbol" pitchFamily="18" charset="2"/>
              </a:rPr>
              <a:t>  </a:t>
            </a:r>
            <a:br>
              <a:rPr lang="cs-CZ" sz="1600" b="1" dirty="0" smtClean="0">
                <a:solidFill>
                  <a:srgbClr val="FF0000"/>
                </a:solidFill>
                <a:sym typeface="Symbol" pitchFamily="18" charset="2"/>
              </a:rPr>
            </a:br>
            <a:r>
              <a:rPr lang="cs-CZ" sz="1600" b="1" dirty="0" smtClean="0">
                <a:solidFill>
                  <a:srgbClr val="FF0000"/>
                </a:solidFill>
                <a:sym typeface="Symbol" pitchFamily="18" charset="2"/>
              </a:rPr>
              <a:t>První opublikované přímé pozorování  asymetrie </a:t>
            </a:r>
            <a:r>
              <a:rPr lang="cs-CZ" sz="1600" b="1" dirty="0" err="1" smtClean="0">
                <a:solidFill>
                  <a:srgbClr val="FF0000"/>
                </a:solidFill>
                <a:sym typeface="Symbol" pitchFamily="18" charset="2"/>
              </a:rPr>
              <a:t>jetů</a:t>
            </a:r>
            <a:r>
              <a:rPr lang="cs-CZ" sz="1600" b="1" dirty="0" smtClean="0">
                <a:solidFill>
                  <a:srgbClr val="FF0000"/>
                </a:solidFill>
                <a:sym typeface="Symbol" pitchFamily="18" charset="2"/>
              </a:rPr>
              <a:t> v </a:t>
            </a:r>
            <a:r>
              <a:rPr lang="cs-CZ" sz="1600" b="1" dirty="0" err="1" smtClean="0">
                <a:solidFill>
                  <a:srgbClr val="FF0000"/>
                </a:solidFill>
                <a:sym typeface="Symbol" pitchFamily="18" charset="2"/>
              </a:rPr>
              <a:t>Pb</a:t>
            </a:r>
            <a:r>
              <a:rPr lang="cs-CZ" sz="1600" b="1" dirty="0" smtClean="0">
                <a:solidFill>
                  <a:srgbClr val="FF0000"/>
                </a:solidFill>
                <a:sym typeface="Symbol" pitchFamily="18" charset="2"/>
              </a:rPr>
              <a:t>+</a:t>
            </a:r>
            <a:r>
              <a:rPr lang="cs-CZ" sz="1600" b="1" dirty="0" err="1" smtClean="0">
                <a:solidFill>
                  <a:srgbClr val="FF0000"/>
                </a:solidFill>
                <a:sym typeface="Symbol" pitchFamily="18" charset="2"/>
              </a:rPr>
              <a:t>Pb</a:t>
            </a:r>
            <a:r>
              <a:rPr lang="cs-CZ" sz="1600" b="1" dirty="0" smtClean="0">
                <a:solidFill>
                  <a:srgbClr val="FF0000"/>
                </a:solidFill>
                <a:sym typeface="Symbol" pitchFamily="18" charset="2"/>
              </a:rPr>
              <a:t> interakcích:</a:t>
            </a:r>
            <a:r>
              <a:rPr lang="en-US" sz="1600" b="1" dirty="0" smtClean="0"/>
              <a:t> </a:t>
            </a:r>
            <a:r>
              <a:rPr lang="cs-CZ" sz="1600" b="1" dirty="0" smtClean="0"/>
              <a:t/>
            </a:r>
            <a:br>
              <a:rPr lang="cs-CZ" sz="1600" b="1" dirty="0" smtClean="0"/>
            </a:br>
            <a:r>
              <a:rPr lang="cs-CZ" sz="1600" b="1" dirty="0" smtClean="0"/>
              <a:t>          ( Jet </a:t>
            </a:r>
            <a:r>
              <a:rPr lang="cs-CZ" sz="1600" b="1" dirty="0" err="1" smtClean="0"/>
              <a:t>quenching</a:t>
            </a:r>
            <a:r>
              <a:rPr lang="cs-CZ" sz="1600" b="1" dirty="0" smtClean="0"/>
              <a:t>)</a:t>
            </a:r>
            <a:r>
              <a:rPr lang="en-US" sz="1600" dirty="0">
                <a:hlinkClick r:id="rId4"/>
              </a:rPr>
              <a:t>   </a:t>
            </a:r>
            <a:r>
              <a:rPr lang="en-US" sz="1600" u="none" strike="noStrike" dirty="0" smtClean="0">
                <a:hlinkClick r:id="rId4"/>
              </a:rPr>
              <a:t>  </a:t>
            </a:r>
            <a:r>
              <a:rPr lang="cs-CZ" sz="1600" u="none" strike="noStrike" dirty="0" smtClean="0">
                <a:hlinkClick r:id="rId4"/>
              </a:rPr>
              <a:t>“</a:t>
            </a:r>
            <a:r>
              <a:rPr lang="en-US" sz="1600" u="none" strike="noStrike" dirty="0" smtClean="0">
                <a:hlinkClick r:id="rId4"/>
              </a:rPr>
              <a:t>Observation of a centrality-dependent </a:t>
            </a:r>
            <a:r>
              <a:rPr lang="en-US" sz="1600" u="none" strike="noStrike" dirty="0" err="1" smtClean="0">
                <a:hlinkClick r:id="rId4"/>
              </a:rPr>
              <a:t>dijet</a:t>
            </a:r>
            <a:r>
              <a:rPr lang="en-US" sz="1600" u="none" strike="noStrike" dirty="0" smtClean="0">
                <a:hlinkClick r:id="rId4"/>
              </a:rPr>
              <a:t> asymmetry in lead-lead collisions at √</a:t>
            </a:r>
            <a:r>
              <a:rPr lang="en-US" sz="1600" u="none" strike="noStrike" dirty="0" err="1" smtClean="0">
                <a:hlinkClick r:id="rId4"/>
              </a:rPr>
              <a:t>s</a:t>
            </a:r>
            <a:r>
              <a:rPr lang="en-US" sz="1600" u="none" strike="noStrike" baseline="-25000" dirty="0" err="1" smtClean="0">
                <a:hlinkClick r:id="rId4"/>
              </a:rPr>
              <a:t>NN</a:t>
            </a:r>
            <a:r>
              <a:rPr lang="en-US" sz="1600" u="none" strike="noStrike" dirty="0" smtClean="0">
                <a:hlinkClick r:id="rId4"/>
              </a:rPr>
              <a:t> = 2.76 </a:t>
            </a:r>
            <a:r>
              <a:rPr lang="en-US" sz="1600" u="none" strike="noStrike" dirty="0" err="1" smtClean="0">
                <a:hlinkClick r:id="rId4"/>
              </a:rPr>
              <a:t>TeV</a:t>
            </a:r>
            <a:r>
              <a:rPr lang="en-US" sz="1600" u="none" strike="noStrike" dirty="0" smtClean="0">
                <a:hlinkClick r:id="rId4"/>
              </a:rPr>
              <a:t> with the ATLAS detector at the LHC</a:t>
            </a:r>
            <a:r>
              <a:rPr lang="cs-CZ" sz="1600" u="none" strike="noStrike" dirty="0" smtClean="0">
                <a:hlinkClick r:id="rId4"/>
              </a:rPr>
              <a:t>“</a:t>
            </a:r>
            <a:endParaRPr lang="en-US" sz="1600" dirty="0" smtClean="0"/>
          </a:p>
          <a:p>
            <a:pPr eaLnBrk="0" hangingPunct="0"/>
            <a:endParaRPr lang="en-US" sz="1600" b="1" dirty="0">
              <a:sym typeface="Symbol" pitchFamily="18" charset="2"/>
            </a:endParaRPr>
          </a:p>
          <a:p>
            <a:pPr eaLnBrk="0" hangingPunct="0"/>
            <a:r>
              <a:rPr lang="en-US" sz="1600" b="1" dirty="0" smtClean="0">
                <a:solidFill>
                  <a:srgbClr val="FF0066"/>
                </a:solidFill>
              </a:rPr>
              <a:t> </a:t>
            </a:r>
            <a:endParaRPr lang="en-US" sz="1600" b="1" dirty="0">
              <a:solidFill>
                <a:srgbClr val="FF0066"/>
              </a:solidFill>
            </a:endParaRPr>
          </a:p>
        </p:txBody>
      </p:sp>
      <p:sp>
        <p:nvSpPr>
          <p:cNvPr id="28677" name="Zástupný symbol pro datum 4"/>
          <p:cNvSpPr>
            <a:spLocks noGrp="1"/>
          </p:cNvSpPr>
          <p:nvPr>
            <p:ph type="dt" sz="quarter" idx="10"/>
          </p:nvPr>
        </p:nvSpPr>
        <p:spPr>
          <a:noFill/>
        </p:spPr>
        <p:txBody>
          <a:bodyPr/>
          <a:lstStyle/>
          <a:p>
            <a:r>
              <a:rPr lang="cs-CZ" smtClean="0"/>
              <a:t>7.12.2010</a:t>
            </a:r>
            <a:endParaRPr lang="en-US" smtClean="0"/>
          </a:p>
        </p:txBody>
      </p:sp>
      <p:sp>
        <p:nvSpPr>
          <p:cNvPr id="28678" name="Zástupný symbol pro zápatí 5"/>
          <p:cNvSpPr>
            <a:spLocks noGrp="1"/>
          </p:cNvSpPr>
          <p:nvPr>
            <p:ph type="ftr" sz="quarter" idx="11"/>
          </p:nvPr>
        </p:nvSpPr>
        <p:spPr>
          <a:noFill/>
        </p:spPr>
        <p:txBody>
          <a:bodyPr/>
          <a:lstStyle/>
          <a:p>
            <a:r>
              <a:rPr lang="en-US" smtClean="0"/>
              <a:t>S.Nemecek:  Experiment ATLAS - first year of collisions</a:t>
            </a:r>
            <a:endParaRPr lang="en-US"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76200"/>
            <a:ext cx="8229600" cy="1143000"/>
          </a:xfrm>
        </p:spPr>
        <p:txBody>
          <a:bodyPr/>
          <a:lstStyle/>
          <a:p>
            <a:r>
              <a:rPr lang="cs-CZ" dirty="0" smtClean="0">
                <a:solidFill>
                  <a:srgbClr val="FF0000"/>
                </a:solidFill>
              </a:rPr>
              <a:t>ATLAS</a:t>
            </a:r>
            <a:endParaRPr lang="en-US" dirty="0" smtClean="0">
              <a:solidFill>
                <a:srgbClr val="FF0000"/>
              </a:solidFill>
            </a:endParaRPr>
          </a:p>
        </p:txBody>
      </p:sp>
      <p:sp>
        <p:nvSpPr>
          <p:cNvPr id="29699" name="Rectangle 3"/>
          <p:cNvSpPr>
            <a:spLocks noGrp="1" noChangeArrowheads="1"/>
          </p:cNvSpPr>
          <p:nvPr>
            <p:ph type="body" idx="1"/>
          </p:nvPr>
        </p:nvSpPr>
        <p:spPr>
          <a:xfrm>
            <a:off x="457200" y="1143000"/>
            <a:ext cx="8305800" cy="4876800"/>
          </a:xfrm>
        </p:spPr>
        <p:txBody>
          <a:bodyPr/>
          <a:lstStyle/>
          <a:p>
            <a:r>
              <a:rPr lang="cs-CZ" dirty="0" smtClean="0"/>
              <a:t>Spolupracující instituce z celého světa</a:t>
            </a:r>
          </a:p>
          <a:p>
            <a:r>
              <a:rPr lang="cs-CZ" dirty="0" smtClean="0"/>
              <a:t>Tři hlavní součásti detektoru</a:t>
            </a:r>
          </a:p>
          <a:p>
            <a:pPr lvl="1"/>
            <a:r>
              <a:rPr lang="cs-CZ" dirty="0" smtClean="0"/>
              <a:t>Vnitřní detektor</a:t>
            </a:r>
          </a:p>
          <a:p>
            <a:pPr lvl="1"/>
            <a:r>
              <a:rPr lang="cs-CZ" dirty="0" smtClean="0"/>
              <a:t>Kalorimetry</a:t>
            </a:r>
          </a:p>
          <a:p>
            <a:pPr lvl="1"/>
            <a:r>
              <a:rPr lang="cs-CZ" dirty="0" err="1" smtClean="0"/>
              <a:t>Mionový</a:t>
            </a:r>
            <a:r>
              <a:rPr lang="cs-CZ" dirty="0" smtClean="0"/>
              <a:t> spektrometr s </a:t>
            </a:r>
            <a:r>
              <a:rPr lang="cs-CZ" dirty="0" err="1" smtClean="0"/>
              <a:t>toroidálním</a:t>
            </a:r>
            <a:r>
              <a:rPr lang="cs-CZ" dirty="0" smtClean="0"/>
              <a:t> magnetem</a:t>
            </a:r>
          </a:p>
          <a:p>
            <a:r>
              <a:rPr lang="cs-CZ" dirty="0" smtClean="0"/>
              <a:t>První srážky vůbec ( 23nov2009; 14:22)</a:t>
            </a:r>
          </a:p>
          <a:p>
            <a:r>
              <a:rPr lang="cs-CZ" dirty="0" smtClean="0"/>
              <a:t>Srážky </a:t>
            </a:r>
            <a:r>
              <a:rPr lang="cs-CZ" dirty="0" err="1" smtClean="0"/>
              <a:t>pp</a:t>
            </a:r>
            <a:r>
              <a:rPr lang="cs-CZ" dirty="0" smtClean="0"/>
              <a:t> při 7 </a:t>
            </a:r>
            <a:r>
              <a:rPr lang="cs-CZ" dirty="0" err="1" smtClean="0"/>
              <a:t>TeV</a:t>
            </a:r>
            <a:r>
              <a:rPr lang="cs-CZ" dirty="0" smtClean="0"/>
              <a:t>( 30mar2010; 12:58)</a:t>
            </a:r>
          </a:p>
          <a:p>
            <a:r>
              <a:rPr lang="cs-CZ" dirty="0" smtClean="0"/>
              <a:t>2010 = Nabírání dat předčilo všechna očekávání ( </a:t>
            </a:r>
            <a:r>
              <a:rPr lang="cs-CZ" dirty="0" err="1" smtClean="0"/>
              <a:t>Fabiola</a:t>
            </a:r>
            <a:r>
              <a:rPr lang="cs-CZ" dirty="0" smtClean="0"/>
              <a:t> </a:t>
            </a:r>
            <a:r>
              <a:rPr lang="cs-CZ" dirty="0" smtClean="0"/>
              <a:t>GIANOTI, „mluvčí“) </a:t>
            </a:r>
            <a:endParaRPr lang="cs-CZ" dirty="0" smtClean="0"/>
          </a:p>
          <a:p>
            <a:endParaRPr lang="en-US" dirty="0" smtClean="0"/>
          </a:p>
        </p:txBody>
      </p:sp>
      <p:sp>
        <p:nvSpPr>
          <p:cNvPr id="29700" name="Zástupný symbol pro datum 3"/>
          <p:cNvSpPr>
            <a:spLocks noGrp="1"/>
          </p:cNvSpPr>
          <p:nvPr>
            <p:ph type="dt" sz="quarter" idx="10"/>
          </p:nvPr>
        </p:nvSpPr>
        <p:spPr>
          <a:noFill/>
        </p:spPr>
        <p:txBody>
          <a:bodyPr/>
          <a:lstStyle/>
          <a:p>
            <a:r>
              <a:rPr lang="cs-CZ" smtClean="0"/>
              <a:t>7.12.2010</a:t>
            </a:r>
            <a:endParaRPr lang="en-US" smtClean="0"/>
          </a:p>
        </p:txBody>
      </p:sp>
      <p:sp>
        <p:nvSpPr>
          <p:cNvPr id="29701" name="Zástupný symbol pro číslo snímku 4"/>
          <p:cNvSpPr>
            <a:spLocks noGrp="1"/>
          </p:cNvSpPr>
          <p:nvPr>
            <p:ph type="sldNum" sz="quarter" idx="12"/>
          </p:nvPr>
        </p:nvSpPr>
        <p:spPr>
          <a:noFill/>
        </p:spPr>
        <p:txBody>
          <a:bodyPr/>
          <a:lstStyle/>
          <a:p>
            <a:fld id="{06960ED3-A043-4BD8-9989-7197E9E1166E}" type="slidenum">
              <a:rPr lang="en-US" smtClean="0"/>
              <a:pPr/>
              <a:t>11</a:t>
            </a:fld>
            <a:endParaRPr lang="en-US" smtClean="0"/>
          </a:p>
        </p:txBody>
      </p:sp>
      <p:sp>
        <p:nvSpPr>
          <p:cNvPr id="29702" name="Zástupný symbol pro zápatí 5"/>
          <p:cNvSpPr>
            <a:spLocks noGrp="1"/>
          </p:cNvSpPr>
          <p:nvPr>
            <p:ph type="ftr" sz="quarter" idx="11"/>
          </p:nvPr>
        </p:nvSpPr>
        <p:spPr>
          <a:noFill/>
        </p:spPr>
        <p:txBody>
          <a:bodyPr/>
          <a:lstStyle/>
          <a:p>
            <a:r>
              <a:rPr lang="en-US" smtClean="0"/>
              <a:t>S.Nemecek:  Experiment ATLAS - first year of collisions</a:t>
            </a:r>
            <a:endParaRPr lang="en-US"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0" y="0"/>
            <a:ext cx="3581400" cy="1292225"/>
          </a:xfrm>
          <a:prstGeom prst="rect">
            <a:avLst/>
          </a:prstGeom>
          <a:noFill/>
          <a:ln w="9525">
            <a:noFill/>
            <a:miter lim="800000"/>
            <a:headEnd/>
            <a:tailEnd/>
          </a:ln>
        </p:spPr>
        <p:txBody>
          <a:bodyPr>
            <a:spAutoFit/>
          </a:bodyPr>
          <a:lstStyle/>
          <a:p>
            <a:pPr algn="ctr"/>
            <a:r>
              <a:rPr lang="en-US" sz="3200" b="1" i="1">
                <a:solidFill>
                  <a:srgbClr val="C00000"/>
                </a:solidFill>
                <a:cs typeface="Arial" charset="0"/>
              </a:rPr>
              <a:t>ATLAS Collaboration</a:t>
            </a:r>
            <a:endParaRPr lang="en-US" sz="1400" b="1" i="1">
              <a:solidFill>
                <a:srgbClr val="C00000"/>
              </a:solidFill>
              <a:cs typeface="Arial" charset="0"/>
            </a:endParaRPr>
          </a:p>
          <a:p>
            <a:pPr algn="ctr"/>
            <a:r>
              <a:rPr lang="en-US" sz="1400" b="1" i="1">
                <a:solidFill>
                  <a:srgbClr val="C00000"/>
                </a:solidFill>
                <a:cs typeface="Arial" charset="0"/>
              </a:rPr>
              <a:t>(Status October 2008)</a:t>
            </a:r>
            <a:endParaRPr lang="en-US" sz="3200" b="1" i="1">
              <a:solidFill>
                <a:srgbClr val="C00000"/>
              </a:solidFill>
              <a:cs typeface="Arial" charset="0"/>
            </a:endParaRPr>
          </a:p>
        </p:txBody>
      </p:sp>
      <p:sp>
        <p:nvSpPr>
          <p:cNvPr id="30723" name="Text Box 3"/>
          <p:cNvSpPr txBox="1">
            <a:spLocks noChangeArrowheads="1"/>
          </p:cNvSpPr>
          <p:nvPr/>
        </p:nvSpPr>
        <p:spPr bwMode="auto">
          <a:xfrm>
            <a:off x="152400" y="1817688"/>
            <a:ext cx="3581400" cy="1077912"/>
          </a:xfrm>
          <a:prstGeom prst="rect">
            <a:avLst/>
          </a:prstGeom>
          <a:noFill/>
          <a:ln w="9525">
            <a:noFill/>
            <a:miter lim="800000"/>
            <a:headEnd/>
            <a:tailEnd/>
          </a:ln>
        </p:spPr>
        <p:txBody>
          <a:bodyPr>
            <a:spAutoFit/>
          </a:bodyPr>
          <a:lstStyle/>
          <a:p>
            <a:r>
              <a:rPr lang="en-US" sz="1600" b="1">
                <a:solidFill>
                  <a:srgbClr val="008000"/>
                </a:solidFill>
                <a:cs typeface="Arial" charset="0"/>
              </a:rPr>
              <a:t>     37  Countries</a:t>
            </a:r>
          </a:p>
          <a:p>
            <a:r>
              <a:rPr lang="en-US" sz="1600" b="1">
                <a:solidFill>
                  <a:srgbClr val="008000"/>
                </a:solidFill>
                <a:cs typeface="Arial" charset="0"/>
              </a:rPr>
              <a:t>   169  Institutions</a:t>
            </a:r>
          </a:p>
          <a:p>
            <a:r>
              <a:rPr lang="en-US" sz="1600" b="1">
                <a:solidFill>
                  <a:srgbClr val="008000"/>
                </a:solidFill>
                <a:cs typeface="Arial" charset="0"/>
              </a:rPr>
              <a:t> 2800  Scientific participants total</a:t>
            </a:r>
          </a:p>
          <a:p>
            <a:r>
              <a:rPr lang="en-US" sz="1600" b="1">
                <a:solidFill>
                  <a:srgbClr val="008000"/>
                </a:solidFill>
                <a:cs typeface="Arial" charset="0"/>
              </a:rPr>
              <a:t>(1850  with a PhD, for M&amp;O share)</a:t>
            </a:r>
          </a:p>
        </p:txBody>
      </p:sp>
      <p:sp>
        <p:nvSpPr>
          <p:cNvPr id="30724" name="Rectangle 5"/>
          <p:cNvSpPr>
            <a:spLocks noChangeArrowheads="1"/>
          </p:cNvSpPr>
          <p:nvPr/>
        </p:nvSpPr>
        <p:spPr bwMode="auto">
          <a:xfrm>
            <a:off x="0" y="3886200"/>
            <a:ext cx="9144000" cy="2971800"/>
          </a:xfrm>
          <a:prstGeom prst="rect">
            <a:avLst/>
          </a:prstGeom>
          <a:solidFill>
            <a:schemeClr val="bg1"/>
          </a:solidFill>
          <a:ln w="9525">
            <a:noFill/>
            <a:miter lim="800000"/>
            <a:headEnd/>
            <a:tailEnd/>
          </a:ln>
        </p:spPr>
        <p:txBody>
          <a:bodyPr anchor="ctr"/>
          <a:lstStyle/>
          <a:p>
            <a:pPr algn="ctr"/>
            <a:r>
              <a:rPr lang="en-GB" sz="1200" dirty="0">
                <a:solidFill>
                  <a:srgbClr val="002060"/>
                </a:solidFill>
                <a:cs typeface="Arial" charset="0"/>
              </a:rPr>
              <a:t>Albany, Alberta, NIKHEF Amsterdam, Ankara, LAPP Annecy, Argonne NL, Arizona, UT Arlington, Athens, NTU Athens, Baku, </a:t>
            </a:r>
            <a:br>
              <a:rPr lang="en-GB" sz="1200" dirty="0">
                <a:solidFill>
                  <a:srgbClr val="002060"/>
                </a:solidFill>
                <a:cs typeface="Arial" charset="0"/>
              </a:rPr>
            </a:br>
            <a:r>
              <a:rPr lang="en-GB" sz="1200" dirty="0">
                <a:solidFill>
                  <a:srgbClr val="002060"/>
                </a:solidFill>
                <a:cs typeface="Arial" charset="0"/>
              </a:rPr>
              <a:t>IFAE Barcelona, Belgrade, Bergen, Berkeley LBL and UC, HU Berlin, Bern, Birmingham, UAN Bogota, Bologna, Bonn, Boston, Brandeis, Bratislava/SAS Kosice, Brookhaven NL, Buenos Aires, Bucharest, Cambridge, Carleton, CERN, Chinese Cluster, Chicago, Chile, Clermont-Ferrand, Columbia, NBI Copenhagen, Cosenza, AGH UST Cracow, IFJ PAN Cracow, UT Dallas, DESY, Dortmund, TU Dresden, JINR </a:t>
            </a:r>
            <a:r>
              <a:rPr lang="en-GB" sz="1200" dirty="0" err="1">
                <a:solidFill>
                  <a:srgbClr val="002060"/>
                </a:solidFill>
                <a:cs typeface="Arial" charset="0"/>
              </a:rPr>
              <a:t>Dubna</a:t>
            </a:r>
            <a:r>
              <a:rPr lang="en-GB" sz="1200" dirty="0">
                <a:solidFill>
                  <a:srgbClr val="002060"/>
                </a:solidFill>
                <a:cs typeface="Arial" charset="0"/>
              </a:rPr>
              <a:t>, Duke, </a:t>
            </a:r>
            <a:r>
              <a:rPr lang="en-GB" sz="1200" dirty="0" err="1">
                <a:solidFill>
                  <a:srgbClr val="002060"/>
                </a:solidFill>
                <a:cs typeface="Arial" charset="0"/>
              </a:rPr>
              <a:t>Frascati</a:t>
            </a:r>
            <a:r>
              <a:rPr lang="en-GB" sz="1200" dirty="0">
                <a:solidFill>
                  <a:srgbClr val="002060"/>
                </a:solidFill>
                <a:cs typeface="Arial" charset="0"/>
              </a:rPr>
              <a:t>, Freiburg, Geneva, Genoa, Giessen, Glasgow, </a:t>
            </a:r>
            <a:r>
              <a:rPr lang="en-US" sz="1200" dirty="0" err="1">
                <a:solidFill>
                  <a:srgbClr val="002060"/>
                </a:solidFill>
                <a:cs typeface="Arial" charset="0"/>
              </a:rPr>
              <a:t>Göttingen</a:t>
            </a:r>
            <a:r>
              <a:rPr lang="en-US" sz="1200" dirty="0">
                <a:solidFill>
                  <a:srgbClr val="002060"/>
                </a:solidFill>
                <a:cs typeface="Arial" charset="0"/>
              </a:rPr>
              <a:t>,</a:t>
            </a:r>
            <a:r>
              <a:rPr lang="en-GB" sz="1200" dirty="0">
                <a:solidFill>
                  <a:srgbClr val="002060"/>
                </a:solidFill>
                <a:cs typeface="Arial" charset="0"/>
              </a:rPr>
              <a:t> LPSC Grenoble, </a:t>
            </a:r>
            <a:r>
              <a:rPr lang="en-GB" sz="1200" dirty="0" err="1">
                <a:solidFill>
                  <a:srgbClr val="002060"/>
                </a:solidFill>
                <a:cs typeface="Arial" charset="0"/>
              </a:rPr>
              <a:t>Technion</a:t>
            </a:r>
            <a:r>
              <a:rPr lang="en-GB" sz="1200" dirty="0">
                <a:solidFill>
                  <a:srgbClr val="002060"/>
                </a:solidFill>
                <a:cs typeface="Arial" charset="0"/>
              </a:rPr>
              <a:t> Haifa, Hampton, Harvard, Heidelberg, Hiroshima, Hiroshima IT, Indiana, Innsbruck, Iowa SU, Irvine UC, Istanbul </a:t>
            </a:r>
            <a:r>
              <a:rPr lang="en-GB" sz="1200" dirty="0" err="1">
                <a:solidFill>
                  <a:srgbClr val="002060"/>
                </a:solidFill>
                <a:cs typeface="Arial" charset="0"/>
              </a:rPr>
              <a:t>Bogazici</a:t>
            </a:r>
            <a:r>
              <a:rPr lang="en-GB" sz="1200" dirty="0">
                <a:solidFill>
                  <a:srgbClr val="002060"/>
                </a:solidFill>
                <a:cs typeface="Arial" charset="0"/>
              </a:rPr>
              <a:t>, KEK, Kobe, Kyoto, Kyoto UE, Lancaster, UN La Plata, Lecce, Lisbon LIP, Liverpool, Ljubljana, QMW London, RHBNC London, UC London, Lund, UA Madrid, Mainz, Manchester, CPPM Marseille, Massachusetts, MIT, Melbourne, Michigan, Michigan SU, Milano, Minsk NAS, Minsk NCPHEP, Montreal, McGill Montreal, RUPHE Morocco, FIAN Moscow, ITEP Moscow, </a:t>
            </a:r>
            <a:r>
              <a:rPr lang="en-GB" sz="1200" dirty="0" err="1">
                <a:solidFill>
                  <a:srgbClr val="002060"/>
                </a:solidFill>
                <a:cs typeface="Arial" charset="0"/>
              </a:rPr>
              <a:t>MEPhI</a:t>
            </a:r>
            <a:r>
              <a:rPr lang="en-GB" sz="1200" dirty="0">
                <a:solidFill>
                  <a:srgbClr val="002060"/>
                </a:solidFill>
                <a:cs typeface="Arial" charset="0"/>
              </a:rPr>
              <a:t> Moscow, MSU Moscow, </a:t>
            </a:r>
          </a:p>
          <a:p>
            <a:pPr algn="ctr"/>
            <a:r>
              <a:rPr lang="en-GB" sz="1200" dirty="0">
                <a:solidFill>
                  <a:srgbClr val="002060"/>
                </a:solidFill>
                <a:cs typeface="Arial" charset="0"/>
              </a:rPr>
              <a:t>Munich LMU, MPI Munich, Nagasaki IAS, Nagoya, Naples, New Mexico, New York, Nijmegen, BINP Novosibirsk, Ohio SU, Okayama, Oklahoma, Oklahoma SU, </a:t>
            </a:r>
            <a:r>
              <a:rPr lang="en-GB" sz="1200" dirty="0">
                <a:solidFill>
                  <a:srgbClr val="FF0000"/>
                </a:solidFill>
                <a:cs typeface="Arial" charset="0"/>
              </a:rPr>
              <a:t>Olomouc,</a:t>
            </a:r>
            <a:r>
              <a:rPr lang="en-GB" sz="1200" dirty="0">
                <a:solidFill>
                  <a:srgbClr val="002060"/>
                </a:solidFill>
                <a:cs typeface="Arial" charset="0"/>
              </a:rPr>
              <a:t> Oregon, LAL </a:t>
            </a:r>
            <a:r>
              <a:rPr lang="en-GB" sz="1200" dirty="0" err="1">
                <a:solidFill>
                  <a:srgbClr val="002060"/>
                </a:solidFill>
                <a:cs typeface="Arial" charset="0"/>
              </a:rPr>
              <a:t>Orsay</a:t>
            </a:r>
            <a:r>
              <a:rPr lang="en-GB" sz="1200" dirty="0">
                <a:solidFill>
                  <a:srgbClr val="002060"/>
                </a:solidFill>
                <a:cs typeface="Arial" charset="0"/>
              </a:rPr>
              <a:t>, Osaka, Oslo, Oxford, Paris VI and VII, Pavia, Pennsylvania, Pisa, Pittsburgh, </a:t>
            </a:r>
            <a:r>
              <a:rPr lang="en-GB" sz="1200" dirty="0">
                <a:solidFill>
                  <a:srgbClr val="FF0000"/>
                </a:solidFill>
                <a:cs typeface="Arial" charset="0"/>
              </a:rPr>
              <a:t>CAS Prague, CU Prague, TU Prague</a:t>
            </a:r>
            <a:r>
              <a:rPr lang="en-GB" sz="1200" dirty="0">
                <a:solidFill>
                  <a:srgbClr val="002060"/>
                </a:solidFill>
                <a:cs typeface="Arial" charset="0"/>
              </a:rPr>
              <a:t>, IHEP </a:t>
            </a:r>
            <a:r>
              <a:rPr lang="en-GB" sz="1200" dirty="0" err="1">
                <a:solidFill>
                  <a:srgbClr val="002060"/>
                </a:solidFill>
                <a:cs typeface="Arial" charset="0"/>
              </a:rPr>
              <a:t>Protvino</a:t>
            </a:r>
            <a:r>
              <a:rPr lang="en-GB" sz="1200" dirty="0">
                <a:solidFill>
                  <a:srgbClr val="002060"/>
                </a:solidFill>
                <a:cs typeface="Arial" charset="0"/>
              </a:rPr>
              <a:t>, Regina, </a:t>
            </a:r>
            <a:r>
              <a:rPr lang="en-GB" sz="1200" dirty="0" err="1">
                <a:solidFill>
                  <a:srgbClr val="002060"/>
                </a:solidFill>
                <a:cs typeface="Arial" charset="0"/>
              </a:rPr>
              <a:t>Ritsumeikan</a:t>
            </a:r>
            <a:r>
              <a:rPr lang="en-GB" sz="1200" dirty="0">
                <a:solidFill>
                  <a:srgbClr val="002060"/>
                </a:solidFill>
                <a:cs typeface="Arial" charset="0"/>
              </a:rPr>
              <a:t>, UFRJ Rio de Janeiro, Rome I, Rome II, Rome III, Rutherford Appleton Laboratory, DAPNIA </a:t>
            </a:r>
            <a:r>
              <a:rPr lang="en-GB" sz="1200" dirty="0" err="1">
                <a:solidFill>
                  <a:srgbClr val="002060"/>
                </a:solidFill>
                <a:cs typeface="Arial" charset="0"/>
              </a:rPr>
              <a:t>Saclay</a:t>
            </a:r>
            <a:r>
              <a:rPr lang="en-GB" sz="1200" dirty="0">
                <a:solidFill>
                  <a:srgbClr val="002060"/>
                </a:solidFill>
                <a:cs typeface="Arial" charset="0"/>
              </a:rPr>
              <a:t>, Santa Cruz UC, Sheffield, </a:t>
            </a:r>
            <a:r>
              <a:rPr lang="en-GB" sz="1200" dirty="0" err="1">
                <a:solidFill>
                  <a:srgbClr val="002060"/>
                </a:solidFill>
                <a:cs typeface="Arial" charset="0"/>
              </a:rPr>
              <a:t>Shinshu</a:t>
            </a:r>
            <a:r>
              <a:rPr lang="en-GB" sz="1200" dirty="0">
                <a:solidFill>
                  <a:srgbClr val="002060"/>
                </a:solidFill>
                <a:cs typeface="Arial" charset="0"/>
              </a:rPr>
              <a:t>, Siegen, Simon Fraser Burnaby, SLAC, Southern Methodist Dallas, NPI Petersburg, Stockholm, KTH Stockholm, Stony Brook, Sydney, AS Taipei, Tbilisi, Tel Aviv, Thessaloniki, Tokyo ICEPP, Tokyo MU, Toronto, TRIUMF, Tsukuba, Tufts, Udine/ICTP, Uppsala, Urbana UI, Valencia, </a:t>
            </a:r>
          </a:p>
          <a:p>
            <a:pPr algn="ctr"/>
            <a:r>
              <a:rPr lang="en-GB" sz="1200" dirty="0">
                <a:solidFill>
                  <a:srgbClr val="002060"/>
                </a:solidFill>
                <a:cs typeface="Arial" charset="0"/>
              </a:rPr>
              <a:t>UBC Vancouver, Victoria, Washington, Weizmann </a:t>
            </a:r>
            <a:r>
              <a:rPr lang="en-GB" sz="1200" dirty="0" err="1">
                <a:solidFill>
                  <a:srgbClr val="002060"/>
                </a:solidFill>
                <a:cs typeface="Arial" charset="0"/>
              </a:rPr>
              <a:t>Rehovot</a:t>
            </a:r>
            <a:r>
              <a:rPr lang="en-GB" sz="1200" dirty="0">
                <a:solidFill>
                  <a:srgbClr val="002060"/>
                </a:solidFill>
                <a:cs typeface="Arial" charset="0"/>
              </a:rPr>
              <a:t>, FH Wiener </a:t>
            </a:r>
            <a:r>
              <a:rPr lang="en-GB" sz="1200" dirty="0" err="1">
                <a:solidFill>
                  <a:srgbClr val="002060"/>
                </a:solidFill>
                <a:cs typeface="Arial" charset="0"/>
              </a:rPr>
              <a:t>Neustadt</a:t>
            </a:r>
            <a:r>
              <a:rPr lang="en-GB" sz="1200" dirty="0">
                <a:solidFill>
                  <a:srgbClr val="002060"/>
                </a:solidFill>
                <a:cs typeface="Arial" charset="0"/>
              </a:rPr>
              <a:t>, Wisconsin, Wuppertal, </a:t>
            </a:r>
            <a:r>
              <a:rPr lang="en-GB" sz="1200" dirty="0" err="1">
                <a:solidFill>
                  <a:srgbClr val="002060"/>
                </a:solidFill>
                <a:cs typeface="Arial" charset="0"/>
              </a:rPr>
              <a:t>Würzburg</a:t>
            </a:r>
            <a:r>
              <a:rPr lang="en-GB" sz="1200" dirty="0">
                <a:solidFill>
                  <a:srgbClr val="002060"/>
                </a:solidFill>
                <a:cs typeface="Arial" charset="0"/>
              </a:rPr>
              <a:t>, Yale, Yerevan</a:t>
            </a:r>
            <a:endParaRPr lang="en-US" sz="1200" dirty="0">
              <a:solidFill>
                <a:srgbClr val="002060"/>
              </a:solidFill>
              <a:cs typeface="Arial" charset="0"/>
            </a:endParaRPr>
          </a:p>
        </p:txBody>
      </p:sp>
      <p:pic>
        <p:nvPicPr>
          <p:cNvPr id="30725" name="Picture 7" descr="CarteMuette"/>
          <p:cNvPicPr>
            <a:picLocks noChangeAspect="1" noChangeArrowheads="1"/>
          </p:cNvPicPr>
          <p:nvPr/>
        </p:nvPicPr>
        <p:blipFill>
          <a:blip r:embed="rId3" cstate="print"/>
          <a:srcRect/>
          <a:stretch>
            <a:fillRect/>
          </a:stretch>
        </p:blipFill>
        <p:spPr bwMode="auto">
          <a:xfrm>
            <a:off x="3657600" y="0"/>
            <a:ext cx="5486400" cy="38242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1"/>
          <p:cNvSpPr>
            <a:spLocks noGrp="1"/>
          </p:cNvSpPr>
          <p:nvPr>
            <p:ph type="dt" sz="quarter" idx="10"/>
          </p:nvPr>
        </p:nvSpPr>
        <p:spPr>
          <a:noFill/>
        </p:spPr>
        <p:txBody>
          <a:bodyPr/>
          <a:lstStyle/>
          <a:p>
            <a:r>
              <a:rPr lang="cs-CZ" smtClean="0"/>
              <a:t>7.12.2010</a:t>
            </a:r>
            <a:endParaRPr lang="en-US" sz="1000" smtClean="0"/>
          </a:p>
        </p:txBody>
      </p:sp>
      <p:sp>
        <p:nvSpPr>
          <p:cNvPr id="31747" name="Slide Number Placeholder 3"/>
          <p:cNvSpPr>
            <a:spLocks noGrp="1"/>
          </p:cNvSpPr>
          <p:nvPr>
            <p:ph type="sldNum" sz="quarter" idx="12"/>
          </p:nvPr>
        </p:nvSpPr>
        <p:spPr>
          <a:xfrm>
            <a:off x="6553200" y="6305550"/>
            <a:ext cx="2133600" cy="476250"/>
          </a:xfrm>
          <a:noFill/>
        </p:spPr>
        <p:txBody>
          <a:bodyPr/>
          <a:lstStyle/>
          <a:p>
            <a:endParaRPr lang="en-US" dirty="0" smtClean="0"/>
          </a:p>
          <a:p>
            <a:fld id="{0B25E2C1-FDDB-48FB-8B44-199C04C171FD}" type="slidenum">
              <a:rPr lang="en-US" sz="1000" smtClean="0"/>
              <a:pPr/>
              <a:t>13</a:t>
            </a:fld>
            <a:endParaRPr lang="en-US" sz="1000" dirty="0" smtClean="0"/>
          </a:p>
        </p:txBody>
      </p:sp>
      <p:pic>
        <p:nvPicPr>
          <p:cNvPr id="31748" name="Picture 7" descr="02_ATLAS2"/>
          <p:cNvPicPr>
            <a:picLocks noChangeAspect="1" noChangeArrowheads="1"/>
          </p:cNvPicPr>
          <p:nvPr/>
        </p:nvPicPr>
        <p:blipFill>
          <a:blip r:embed="rId3" cstate="print"/>
          <a:srcRect/>
          <a:stretch>
            <a:fillRect/>
          </a:stretch>
        </p:blipFill>
        <p:spPr bwMode="auto">
          <a:xfrm>
            <a:off x="2971800" y="1219200"/>
            <a:ext cx="6172200" cy="4629150"/>
          </a:xfrm>
          <a:prstGeom prst="rect">
            <a:avLst/>
          </a:prstGeom>
          <a:noFill/>
          <a:ln w="9525">
            <a:noFill/>
            <a:miter lim="800000"/>
            <a:headEnd/>
            <a:tailEnd/>
          </a:ln>
        </p:spPr>
      </p:pic>
      <p:sp>
        <p:nvSpPr>
          <p:cNvPr id="31749" name="Text Box 3"/>
          <p:cNvSpPr txBox="1">
            <a:spLocks noChangeArrowheads="1"/>
          </p:cNvSpPr>
          <p:nvPr/>
        </p:nvSpPr>
        <p:spPr bwMode="auto">
          <a:xfrm>
            <a:off x="4495800" y="5410200"/>
            <a:ext cx="4333875" cy="942975"/>
          </a:xfrm>
          <a:prstGeom prst="rect">
            <a:avLst/>
          </a:prstGeom>
          <a:noFill/>
          <a:ln w="9525">
            <a:noFill/>
            <a:miter lim="800000"/>
            <a:headEnd/>
            <a:tailEnd/>
          </a:ln>
        </p:spPr>
        <p:txBody>
          <a:bodyPr wrap="none">
            <a:spAutoFit/>
          </a:bodyPr>
          <a:lstStyle/>
          <a:p>
            <a:pPr eaLnBrk="0" hangingPunct="0"/>
            <a:r>
              <a:rPr lang="cs-CZ" sz="1400" b="1" i="1">
                <a:solidFill>
                  <a:srgbClr val="008000"/>
                </a:solidFill>
              </a:rPr>
              <a:t>Průměr</a:t>
            </a:r>
            <a:r>
              <a:rPr lang="en-US" sz="1400" b="1" i="1">
                <a:solidFill>
                  <a:srgbClr val="008000"/>
                </a:solidFill>
              </a:rPr>
              <a:t>				25 m</a:t>
            </a:r>
          </a:p>
          <a:p>
            <a:pPr eaLnBrk="0" hangingPunct="0"/>
            <a:r>
              <a:rPr lang="cs-CZ" sz="1400" b="1" i="1">
                <a:solidFill>
                  <a:srgbClr val="008000"/>
                </a:solidFill>
              </a:rPr>
              <a:t>Délka</a:t>
            </a:r>
            <a:r>
              <a:rPr lang="en-US" sz="1400" b="1" i="1">
                <a:solidFill>
                  <a:srgbClr val="008000"/>
                </a:solidFill>
              </a:rPr>
              <a:t> toroid</a:t>
            </a:r>
            <a:r>
              <a:rPr lang="cs-CZ" sz="1400" b="1" i="1">
                <a:solidFill>
                  <a:srgbClr val="008000"/>
                </a:solidFill>
              </a:rPr>
              <a:t>álního magnetu  	</a:t>
            </a:r>
            <a:r>
              <a:rPr lang="en-US" sz="1400" b="1" i="1">
                <a:solidFill>
                  <a:srgbClr val="008000"/>
                </a:solidFill>
              </a:rPr>
              <a:t>	26 m</a:t>
            </a:r>
          </a:p>
          <a:p>
            <a:pPr eaLnBrk="0" hangingPunct="0"/>
            <a:r>
              <a:rPr lang="cs-CZ" sz="1400" b="1" i="1">
                <a:solidFill>
                  <a:srgbClr val="008000"/>
                </a:solidFill>
              </a:rPr>
              <a:t>Vzdálenost krajních mionových komor</a:t>
            </a:r>
            <a:r>
              <a:rPr lang="en-US" sz="1400" b="1" i="1">
                <a:solidFill>
                  <a:srgbClr val="008000"/>
                </a:solidFill>
              </a:rPr>
              <a:t>	46 m</a:t>
            </a:r>
          </a:p>
          <a:p>
            <a:pPr eaLnBrk="0" hangingPunct="0"/>
            <a:r>
              <a:rPr lang="cs-CZ" sz="1400" b="1" i="1">
                <a:solidFill>
                  <a:srgbClr val="008000"/>
                </a:solidFill>
              </a:rPr>
              <a:t>Celková váha</a:t>
            </a:r>
            <a:r>
              <a:rPr lang="en-US" sz="1400" b="1" i="1">
                <a:solidFill>
                  <a:srgbClr val="008000"/>
                </a:solidFill>
              </a:rPr>
              <a:t>		              7000 tun</a:t>
            </a:r>
          </a:p>
        </p:txBody>
      </p:sp>
      <p:sp>
        <p:nvSpPr>
          <p:cNvPr id="31750" name="Text Box 4"/>
          <p:cNvSpPr txBox="1">
            <a:spLocks noChangeArrowheads="1"/>
          </p:cNvSpPr>
          <p:nvPr/>
        </p:nvSpPr>
        <p:spPr bwMode="auto">
          <a:xfrm>
            <a:off x="3429000" y="304800"/>
            <a:ext cx="5181600" cy="396875"/>
          </a:xfrm>
          <a:prstGeom prst="rect">
            <a:avLst/>
          </a:prstGeom>
          <a:solidFill>
            <a:schemeClr val="bg1"/>
          </a:solidFill>
          <a:ln w="9525">
            <a:noFill/>
            <a:miter lim="800000"/>
            <a:headEnd/>
            <a:tailEnd/>
          </a:ln>
        </p:spPr>
        <p:txBody>
          <a:bodyPr>
            <a:spAutoFit/>
          </a:bodyPr>
          <a:lstStyle/>
          <a:p>
            <a:pPr algn="ctr" eaLnBrk="0" hangingPunct="0"/>
            <a:r>
              <a:rPr lang="cs-CZ" sz="2000" b="1" i="1">
                <a:solidFill>
                  <a:srgbClr val="FF0000"/>
                </a:solidFill>
              </a:rPr>
              <a:t>ATLAS v číslech a představách</a:t>
            </a:r>
            <a:r>
              <a:rPr lang="en-US" sz="2000" b="1" i="1">
                <a:solidFill>
                  <a:srgbClr val="FF0000"/>
                </a:solidFill>
              </a:rPr>
              <a:t> </a:t>
            </a:r>
          </a:p>
        </p:txBody>
      </p:sp>
      <p:pic>
        <p:nvPicPr>
          <p:cNvPr id="31751" name="Picture 5" descr="40-cavern2"/>
          <p:cNvPicPr>
            <a:picLocks noChangeAspect="1" noChangeArrowheads="1"/>
          </p:cNvPicPr>
          <p:nvPr/>
        </p:nvPicPr>
        <p:blipFill>
          <a:blip r:embed="rId4" cstate="print"/>
          <a:srcRect/>
          <a:stretch>
            <a:fillRect/>
          </a:stretch>
        </p:blipFill>
        <p:spPr bwMode="auto">
          <a:xfrm>
            <a:off x="0" y="0"/>
            <a:ext cx="3276600" cy="2457450"/>
          </a:xfrm>
          <a:prstGeom prst="rect">
            <a:avLst/>
          </a:prstGeom>
          <a:noFill/>
          <a:ln w="9525">
            <a:noFill/>
            <a:miter lim="800000"/>
            <a:headEnd/>
            <a:tailEnd/>
          </a:ln>
        </p:spPr>
      </p:pic>
      <p:sp>
        <p:nvSpPr>
          <p:cNvPr id="31752" name="Text Box 6"/>
          <p:cNvSpPr txBox="1">
            <a:spLocks noChangeArrowheads="1"/>
          </p:cNvSpPr>
          <p:nvPr/>
        </p:nvSpPr>
        <p:spPr bwMode="auto">
          <a:xfrm>
            <a:off x="152400" y="2438400"/>
            <a:ext cx="2347913" cy="274638"/>
          </a:xfrm>
          <a:prstGeom prst="rect">
            <a:avLst/>
          </a:prstGeom>
          <a:noFill/>
          <a:ln w="9525">
            <a:noFill/>
            <a:miter lim="800000"/>
            <a:headEnd/>
            <a:tailEnd/>
          </a:ln>
        </p:spPr>
        <p:txBody>
          <a:bodyPr wrap="none">
            <a:spAutoFit/>
          </a:bodyPr>
          <a:lstStyle/>
          <a:p>
            <a:r>
              <a:rPr lang="en-US" sz="1200"/>
              <a:t>ATLAS </a:t>
            </a:r>
            <a:r>
              <a:rPr lang="cs-CZ" sz="1200"/>
              <a:t>vestavěný do budovy </a:t>
            </a:r>
            <a:r>
              <a:rPr lang="en-US" sz="1200"/>
              <a:t>40</a:t>
            </a:r>
          </a:p>
        </p:txBody>
      </p:sp>
      <p:pic>
        <p:nvPicPr>
          <p:cNvPr id="31753" name="Picture 8"/>
          <p:cNvPicPr>
            <a:picLocks noChangeAspect="1" noChangeArrowheads="1"/>
          </p:cNvPicPr>
          <p:nvPr/>
        </p:nvPicPr>
        <p:blipFill>
          <a:blip r:embed="rId5" cstate="print"/>
          <a:srcRect/>
          <a:stretch>
            <a:fillRect/>
          </a:stretch>
        </p:blipFill>
        <p:spPr bwMode="auto">
          <a:xfrm>
            <a:off x="0" y="4673600"/>
            <a:ext cx="3276600" cy="2184400"/>
          </a:xfrm>
          <a:prstGeom prst="rect">
            <a:avLst/>
          </a:prstGeom>
          <a:noFill/>
          <a:ln w="9525">
            <a:noFill/>
            <a:miter lim="800000"/>
            <a:headEnd/>
            <a:tailEnd/>
          </a:ln>
        </p:spPr>
      </p:pic>
      <p:sp>
        <p:nvSpPr>
          <p:cNvPr id="31754" name="Zástupný symbol pro zápatí 9"/>
          <p:cNvSpPr>
            <a:spLocks noGrp="1"/>
          </p:cNvSpPr>
          <p:nvPr>
            <p:ph type="ftr" sz="quarter" idx="11"/>
          </p:nvPr>
        </p:nvSpPr>
        <p:spPr>
          <a:xfrm>
            <a:off x="3352800" y="6477000"/>
            <a:ext cx="4724400" cy="381000"/>
          </a:xfrm>
          <a:noFill/>
        </p:spPr>
        <p:txBody>
          <a:bodyPr/>
          <a:lstStyle/>
          <a:p>
            <a:r>
              <a:rPr lang="en-US" dirty="0" err="1" smtClean="0"/>
              <a:t>S.Nemecek</a:t>
            </a:r>
            <a:r>
              <a:rPr lang="en-US" dirty="0" smtClean="0"/>
              <a:t>:  Experiment ATLAS - first year of collisions</a:t>
            </a:r>
            <a:endParaRPr lang="en-US" dirty="0" smtClean="0"/>
          </a:p>
        </p:txBody>
      </p:sp>
    </p:spTree>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2"/>
          </p:nvPr>
        </p:nvSpPr>
        <p:spPr>
          <a:xfrm>
            <a:off x="6553200" y="6381750"/>
            <a:ext cx="2133600" cy="476250"/>
          </a:xfrm>
          <a:noFill/>
        </p:spPr>
        <p:txBody>
          <a:bodyPr/>
          <a:lstStyle/>
          <a:p>
            <a:endParaRPr lang="en-US" smtClean="0"/>
          </a:p>
          <a:p>
            <a:fld id="{77440F2C-3F13-4633-965A-DAF739DE4A95}" type="slidenum">
              <a:rPr lang="en-US" sz="1000" smtClean="0"/>
              <a:pPr/>
              <a:t>14</a:t>
            </a:fld>
            <a:endParaRPr lang="en-US" sz="1000" smtClean="0"/>
          </a:p>
        </p:txBody>
      </p:sp>
      <p:pic>
        <p:nvPicPr>
          <p:cNvPr id="32771" name="Picture 4" descr="Point1"/>
          <p:cNvPicPr>
            <a:picLocks noChangeAspect="1" noChangeArrowheads="1"/>
          </p:cNvPicPr>
          <p:nvPr/>
        </p:nvPicPr>
        <p:blipFill>
          <a:blip r:embed="rId3" cstate="print"/>
          <a:srcRect/>
          <a:stretch>
            <a:fillRect/>
          </a:stretch>
        </p:blipFill>
        <p:spPr bwMode="auto">
          <a:xfrm>
            <a:off x="-304800" y="1143000"/>
            <a:ext cx="9601200" cy="4721225"/>
          </a:xfrm>
          <a:prstGeom prst="rect">
            <a:avLst/>
          </a:prstGeom>
          <a:noFill/>
          <a:ln w="9525">
            <a:noFill/>
            <a:miter lim="800000"/>
            <a:headEnd/>
            <a:tailEnd/>
          </a:ln>
        </p:spPr>
      </p:pic>
      <p:sp>
        <p:nvSpPr>
          <p:cNvPr id="32772" name="Text Box 5"/>
          <p:cNvSpPr txBox="1">
            <a:spLocks noChangeArrowheads="1"/>
          </p:cNvSpPr>
          <p:nvPr/>
        </p:nvSpPr>
        <p:spPr bwMode="auto">
          <a:xfrm>
            <a:off x="974725" y="315913"/>
            <a:ext cx="5143500" cy="400050"/>
          </a:xfrm>
          <a:prstGeom prst="rect">
            <a:avLst/>
          </a:prstGeom>
          <a:noFill/>
          <a:ln w="9525">
            <a:noFill/>
            <a:miter lim="800000"/>
            <a:headEnd/>
            <a:tailEnd/>
          </a:ln>
        </p:spPr>
        <p:txBody>
          <a:bodyPr wrap="none">
            <a:spAutoFit/>
          </a:bodyPr>
          <a:lstStyle/>
          <a:p>
            <a:r>
              <a:rPr lang="cs-CZ" sz="2000" b="1" i="1">
                <a:solidFill>
                  <a:srgbClr val="000099"/>
                </a:solidFill>
              </a:rPr>
              <a:t>Letecký pohled na areál ATLASu  (PIT_1)</a:t>
            </a:r>
            <a:endParaRPr lang="en-US" sz="2000" b="1" i="1">
              <a:solidFill>
                <a:srgbClr val="000099"/>
              </a:solidFill>
            </a:endParaRPr>
          </a:p>
        </p:txBody>
      </p:sp>
      <p:sp>
        <p:nvSpPr>
          <p:cNvPr id="32773" name="Text Box 6"/>
          <p:cNvSpPr txBox="1">
            <a:spLocks noChangeArrowheads="1"/>
          </p:cNvSpPr>
          <p:nvPr/>
        </p:nvSpPr>
        <p:spPr bwMode="auto">
          <a:xfrm>
            <a:off x="517525" y="6030913"/>
            <a:ext cx="2370138" cy="739775"/>
          </a:xfrm>
          <a:prstGeom prst="rect">
            <a:avLst/>
          </a:prstGeom>
          <a:solidFill>
            <a:schemeClr val="bg1"/>
          </a:solidFill>
          <a:ln w="9525">
            <a:solidFill>
              <a:schemeClr val="tx1"/>
            </a:solidFill>
            <a:miter lim="800000"/>
            <a:headEnd/>
            <a:tailEnd/>
          </a:ln>
        </p:spPr>
        <p:txBody>
          <a:bodyPr wrap="none">
            <a:spAutoFit/>
          </a:bodyPr>
          <a:lstStyle/>
          <a:p>
            <a:r>
              <a:rPr lang="cs-CZ" sz="1400" b="1">
                <a:solidFill>
                  <a:srgbClr val="000099"/>
                </a:solidFill>
              </a:rPr>
              <a:t>Vlajky;</a:t>
            </a:r>
          </a:p>
          <a:p>
            <a:r>
              <a:rPr lang="cs-CZ" sz="1400" b="1">
                <a:solidFill>
                  <a:srgbClr val="000099"/>
                </a:solidFill>
              </a:rPr>
              <a:t>Parkoviště dnes uzavřené</a:t>
            </a:r>
          </a:p>
          <a:p>
            <a:r>
              <a:rPr lang="cs-CZ" sz="1400" b="1">
                <a:solidFill>
                  <a:srgbClr val="000099"/>
                </a:solidFill>
              </a:rPr>
              <a:t>kvůli výstavbě tramvaje</a:t>
            </a:r>
            <a:endParaRPr lang="en-US" sz="1400" b="1">
              <a:solidFill>
                <a:srgbClr val="000099"/>
              </a:solidFill>
            </a:endParaRPr>
          </a:p>
        </p:txBody>
      </p:sp>
      <p:sp>
        <p:nvSpPr>
          <p:cNvPr id="32774" name="Line 8"/>
          <p:cNvSpPr>
            <a:spLocks noChangeShapeType="1"/>
          </p:cNvSpPr>
          <p:nvPr/>
        </p:nvSpPr>
        <p:spPr bwMode="auto">
          <a:xfrm flipH="1" flipV="1">
            <a:off x="304800" y="3276600"/>
            <a:ext cx="304800" cy="2743200"/>
          </a:xfrm>
          <a:prstGeom prst="line">
            <a:avLst/>
          </a:prstGeom>
          <a:noFill/>
          <a:ln w="38100">
            <a:solidFill>
              <a:srgbClr val="00FF00"/>
            </a:solidFill>
            <a:round/>
            <a:headEnd/>
            <a:tailEnd type="triangle" w="med" len="med"/>
          </a:ln>
        </p:spPr>
        <p:txBody>
          <a:bodyPr/>
          <a:lstStyle/>
          <a:p>
            <a:endParaRPr lang="cs-CZ"/>
          </a:p>
        </p:txBody>
      </p:sp>
      <p:sp>
        <p:nvSpPr>
          <p:cNvPr id="32775" name="Text Box 9"/>
          <p:cNvSpPr txBox="1">
            <a:spLocks noChangeArrowheads="1"/>
          </p:cNvSpPr>
          <p:nvPr/>
        </p:nvSpPr>
        <p:spPr bwMode="auto">
          <a:xfrm>
            <a:off x="4495800" y="6056313"/>
            <a:ext cx="4057650" cy="369887"/>
          </a:xfrm>
          <a:prstGeom prst="rect">
            <a:avLst/>
          </a:prstGeom>
          <a:noFill/>
          <a:ln w="9525">
            <a:solidFill>
              <a:schemeClr val="tx1"/>
            </a:solidFill>
            <a:miter lim="800000"/>
            <a:headEnd/>
            <a:tailEnd/>
          </a:ln>
        </p:spPr>
        <p:txBody>
          <a:bodyPr wrap="none">
            <a:spAutoFit/>
          </a:bodyPr>
          <a:lstStyle/>
          <a:p>
            <a:r>
              <a:rPr lang="cs-CZ"/>
              <a:t>Budova přímo nad podzemní jeskyní</a:t>
            </a:r>
            <a:endParaRPr lang="en-US"/>
          </a:p>
        </p:txBody>
      </p:sp>
      <p:sp>
        <p:nvSpPr>
          <p:cNvPr id="32776" name="Line 10"/>
          <p:cNvSpPr>
            <a:spLocks noChangeShapeType="1"/>
          </p:cNvSpPr>
          <p:nvPr/>
        </p:nvSpPr>
        <p:spPr bwMode="auto">
          <a:xfrm flipH="1" flipV="1">
            <a:off x="6934200" y="3429000"/>
            <a:ext cx="304800" cy="2590800"/>
          </a:xfrm>
          <a:prstGeom prst="line">
            <a:avLst/>
          </a:prstGeom>
          <a:noFill/>
          <a:ln w="38100">
            <a:solidFill>
              <a:srgbClr val="00FF00"/>
            </a:solidFill>
            <a:round/>
            <a:headEnd/>
            <a:tailEnd type="triangle" w="med" len="med"/>
          </a:ln>
        </p:spPr>
        <p:txBody>
          <a:bodyPr/>
          <a:lstStyle/>
          <a:p>
            <a:endParaRPr lang="cs-CZ"/>
          </a:p>
        </p:txBody>
      </p:sp>
      <p:sp>
        <p:nvSpPr>
          <p:cNvPr id="32778" name="Zástupný symbol pro zápatí 9"/>
          <p:cNvSpPr>
            <a:spLocks noGrp="1"/>
          </p:cNvSpPr>
          <p:nvPr>
            <p:ph type="ftr" sz="quarter" idx="11"/>
          </p:nvPr>
        </p:nvSpPr>
        <p:spPr>
          <a:xfrm>
            <a:off x="3124200" y="6534150"/>
            <a:ext cx="4953000" cy="323850"/>
          </a:xfrm>
          <a:noFill/>
        </p:spPr>
        <p:txBody>
          <a:bodyPr/>
          <a:lstStyle/>
          <a:p>
            <a:r>
              <a:rPr lang="en-US" dirty="0" err="1" smtClean="0"/>
              <a:t>S.Nemecek</a:t>
            </a:r>
            <a:r>
              <a:rPr lang="en-US" dirty="0" smtClean="0"/>
              <a:t>:  Experiment ATLAS - first year of collisions</a:t>
            </a:r>
            <a:endParaRPr lang="en-U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a:noFill/>
        </p:spPr>
        <p:txBody>
          <a:bodyPr/>
          <a:lstStyle/>
          <a:p>
            <a:endParaRPr lang="en-US" smtClean="0"/>
          </a:p>
          <a:p>
            <a:fld id="{E3E46C34-4EE7-4D92-8765-CFA80A29858A}" type="slidenum">
              <a:rPr lang="en-US" sz="1000" smtClean="0"/>
              <a:pPr/>
              <a:t>15</a:t>
            </a:fld>
            <a:endParaRPr lang="en-US" sz="1000" smtClean="0"/>
          </a:p>
        </p:txBody>
      </p:sp>
      <p:pic>
        <p:nvPicPr>
          <p:cNvPr id="33795" name="Picture 2" descr="atlas_underground_joao_small"/>
          <p:cNvPicPr>
            <a:picLocks noChangeAspect="1" noChangeArrowheads="1"/>
          </p:cNvPicPr>
          <p:nvPr/>
        </p:nvPicPr>
        <p:blipFill>
          <a:blip r:embed="rId3" cstate="print"/>
          <a:srcRect/>
          <a:stretch>
            <a:fillRect/>
          </a:stretch>
        </p:blipFill>
        <p:spPr bwMode="auto">
          <a:xfrm>
            <a:off x="3200400" y="2400300"/>
            <a:ext cx="5943600" cy="4457700"/>
          </a:xfrm>
          <a:prstGeom prst="rect">
            <a:avLst/>
          </a:prstGeom>
          <a:noFill/>
          <a:ln w="9525">
            <a:noFill/>
            <a:miter lim="800000"/>
            <a:headEnd/>
            <a:tailEnd/>
          </a:ln>
        </p:spPr>
      </p:pic>
      <p:pic>
        <p:nvPicPr>
          <p:cNvPr id="33796" name="Picture 3" descr="LHCU31~1"/>
          <p:cNvPicPr>
            <a:picLocks noChangeAspect="1" noChangeArrowheads="1"/>
          </p:cNvPicPr>
          <p:nvPr/>
        </p:nvPicPr>
        <p:blipFill>
          <a:blip r:embed="rId4" cstate="print"/>
          <a:srcRect/>
          <a:stretch>
            <a:fillRect/>
          </a:stretch>
        </p:blipFill>
        <p:spPr bwMode="auto">
          <a:xfrm>
            <a:off x="152400" y="152400"/>
            <a:ext cx="4953000" cy="3487738"/>
          </a:xfrm>
          <a:prstGeom prst="rect">
            <a:avLst/>
          </a:prstGeom>
          <a:noFill/>
          <a:ln w="9525">
            <a:noFill/>
            <a:miter lim="800000"/>
            <a:headEnd/>
            <a:tailEnd/>
          </a:ln>
        </p:spPr>
      </p:pic>
      <p:sp>
        <p:nvSpPr>
          <p:cNvPr id="33797" name="Text Box 4"/>
          <p:cNvSpPr txBox="1">
            <a:spLocks noChangeArrowheads="1"/>
          </p:cNvSpPr>
          <p:nvPr/>
        </p:nvSpPr>
        <p:spPr bwMode="auto">
          <a:xfrm>
            <a:off x="5546725" y="344488"/>
            <a:ext cx="3063875" cy="641350"/>
          </a:xfrm>
          <a:prstGeom prst="rect">
            <a:avLst/>
          </a:prstGeom>
          <a:noFill/>
          <a:ln w="9525">
            <a:noFill/>
            <a:miter lim="800000"/>
            <a:headEnd/>
            <a:tailEnd/>
          </a:ln>
        </p:spPr>
        <p:txBody>
          <a:bodyPr>
            <a:spAutoFit/>
          </a:bodyPr>
          <a:lstStyle/>
          <a:p>
            <a:pPr eaLnBrk="0" hangingPunct="0"/>
            <a:r>
              <a:rPr lang="cs-CZ" b="1" i="1">
                <a:solidFill>
                  <a:srgbClr val="008000"/>
                </a:solidFill>
              </a:rPr>
              <a:t>Podzemní jeskyně a areál</a:t>
            </a:r>
          </a:p>
          <a:p>
            <a:pPr eaLnBrk="0" hangingPunct="0"/>
            <a:r>
              <a:rPr lang="cs-CZ" b="1" i="1">
                <a:solidFill>
                  <a:srgbClr val="008000"/>
                </a:solidFill>
              </a:rPr>
              <a:t>šachty č.1 pro </a:t>
            </a:r>
            <a:r>
              <a:rPr lang="en-US" b="1" i="1">
                <a:solidFill>
                  <a:srgbClr val="008000"/>
                </a:solidFill>
              </a:rPr>
              <a:t>ATLAS </a:t>
            </a:r>
          </a:p>
        </p:txBody>
      </p:sp>
      <p:sp>
        <p:nvSpPr>
          <p:cNvPr id="33798" name="Text Box 5"/>
          <p:cNvSpPr txBox="1">
            <a:spLocks noChangeArrowheads="1"/>
          </p:cNvSpPr>
          <p:nvPr/>
        </p:nvSpPr>
        <p:spPr bwMode="auto">
          <a:xfrm>
            <a:off x="609600" y="4953000"/>
            <a:ext cx="1816100" cy="915988"/>
          </a:xfrm>
          <a:prstGeom prst="rect">
            <a:avLst/>
          </a:prstGeom>
          <a:noFill/>
          <a:ln w="9525">
            <a:noFill/>
            <a:miter lim="800000"/>
            <a:headEnd/>
            <a:tailEnd/>
          </a:ln>
        </p:spPr>
        <p:txBody>
          <a:bodyPr wrap="none">
            <a:spAutoFit/>
          </a:bodyPr>
          <a:lstStyle/>
          <a:p>
            <a:pPr eaLnBrk="0" hangingPunct="0"/>
            <a:r>
              <a:rPr lang="cs-CZ" b="1">
                <a:solidFill>
                  <a:srgbClr val="000099"/>
                </a:solidFill>
              </a:rPr>
              <a:t>Délka</a:t>
            </a:r>
            <a:r>
              <a:rPr lang="en-US" b="1">
                <a:solidFill>
                  <a:srgbClr val="000099"/>
                </a:solidFill>
              </a:rPr>
              <a:t> 	= 55 m</a:t>
            </a:r>
          </a:p>
          <a:p>
            <a:pPr eaLnBrk="0" hangingPunct="0"/>
            <a:r>
              <a:rPr lang="cs-CZ" b="1">
                <a:solidFill>
                  <a:srgbClr val="000099"/>
                </a:solidFill>
              </a:rPr>
              <a:t>Šířka</a:t>
            </a:r>
            <a:r>
              <a:rPr lang="en-US" b="1">
                <a:solidFill>
                  <a:srgbClr val="000099"/>
                </a:solidFill>
              </a:rPr>
              <a:t>	= 32 m</a:t>
            </a:r>
          </a:p>
          <a:p>
            <a:pPr eaLnBrk="0" hangingPunct="0"/>
            <a:r>
              <a:rPr lang="cs-CZ" b="1">
                <a:solidFill>
                  <a:srgbClr val="000099"/>
                </a:solidFill>
              </a:rPr>
              <a:t>Výška</a:t>
            </a:r>
            <a:r>
              <a:rPr lang="en-US" b="1">
                <a:solidFill>
                  <a:srgbClr val="000099"/>
                </a:solidFill>
              </a:rPr>
              <a:t>	= 35 m</a:t>
            </a:r>
          </a:p>
        </p:txBody>
      </p:sp>
      <p:sp>
        <p:nvSpPr>
          <p:cNvPr id="33799" name="Text Box 6"/>
          <p:cNvSpPr txBox="1">
            <a:spLocks noChangeArrowheads="1"/>
          </p:cNvSpPr>
          <p:nvPr/>
        </p:nvSpPr>
        <p:spPr bwMode="auto">
          <a:xfrm>
            <a:off x="6324600" y="4724400"/>
            <a:ext cx="736600" cy="304800"/>
          </a:xfrm>
          <a:prstGeom prst="rect">
            <a:avLst/>
          </a:prstGeom>
          <a:solidFill>
            <a:schemeClr val="bg1"/>
          </a:solidFill>
          <a:ln w="9525">
            <a:noFill/>
            <a:miter lim="800000"/>
            <a:headEnd/>
            <a:tailEnd/>
          </a:ln>
        </p:spPr>
        <p:txBody>
          <a:bodyPr wrap="none">
            <a:spAutoFit/>
          </a:bodyPr>
          <a:lstStyle/>
          <a:p>
            <a:r>
              <a:rPr lang="en-US" sz="1400" b="1">
                <a:solidFill>
                  <a:srgbClr val="000099"/>
                </a:solidFill>
              </a:rPr>
              <a:t>Side A</a:t>
            </a:r>
          </a:p>
        </p:txBody>
      </p:sp>
      <p:sp>
        <p:nvSpPr>
          <p:cNvPr id="33800" name="Text Box 7"/>
          <p:cNvSpPr txBox="1">
            <a:spLocks noChangeArrowheads="1"/>
          </p:cNvSpPr>
          <p:nvPr/>
        </p:nvSpPr>
        <p:spPr bwMode="auto">
          <a:xfrm>
            <a:off x="4648200" y="4724400"/>
            <a:ext cx="736600" cy="304800"/>
          </a:xfrm>
          <a:prstGeom prst="rect">
            <a:avLst/>
          </a:prstGeom>
          <a:solidFill>
            <a:schemeClr val="bg1"/>
          </a:solidFill>
          <a:ln w="9525">
            <a:noFill/>
            <a:miter lim="800000"/>
            <a:headEnd/>
            <a:tailEnd/>
          </a:ln>
        </p:spPr>
        <p:txBody>
          <a:bodyPr wrap="none">
            <a:spAutoFit/>
          </a:bodyPr>
          <a:lstStyle/>
          <a:p>
            <a:r>
              <a:rPr lang="en-US" sz="1400" b="1">
                <a:solidFill>
                  <a:srgbClr val="000099"/>
                </a:solidFill>
              </a:rPr>
              <a:t>Side C</a:t>
            </a:r>
          </a:p>
        </p:txBody>
      </p:sp>
      <p:sp>
        <p:nvSpPr>
          <p:cNvPr id="33801" name="Zástupný symbol pro datum 8"/>
          <p:cNvSpPr>
            <a:spLocks noGrp="1"/>
          </p:cNvSpPr>
          <p:nvPr>
            <p:ph type="dt" sz="quarter" idx="10"/>
          </p:nvPr>
        </p:nvSpPr>
        <p:spPr>
          <a:noFill/>
        </p:spPr>
        <p:txBody>
          <a:bodyPr/>
          <a:lstStyle/>
          <a:p>
            <a:r>
              <a:rPr lang="cs-CZ" smtClean="0"/>
              <a:t>7.12.2010</a:t>
            </a:r>
            <a:endParaRPr lang="en-US" smtClean="0"/>
          </a:p>
        </p:txBody>
      </p:sp>
      <p:sp>
        <p:nvSpPr>
          <p:cNvPr id="33802" name="Zástupný symbol pro zápatí 9"/>
          <p:cNvSpPr>
            <a:spLocks noGrp="1"/>
          </p:cNvSpPr>
          <p:nvPr>
            <p:ph type="ftr" sz="quarter" idx="11"/>
          </p:nvPr>
        </p:nvSpPr>
        <p:spPr>
          <a:xfrm>
            <a:off x="3581400" y="6457950"/>
            <a:ext cx="4724400" cy="400050"/>
          </a:xfrm>
          <a:noFill/>
        </p:spPr>
        <p:txBody>
          <a:bodyPr/>
          <a:lstStyle/>
          <a:p>
            <a:r>
              <a:rPr lang="en-US" smtClean="0"/>
              <a:t>S.Nemecek:  Experiment ATLAS - first year of collisions</a:t>
            </a:r>
            <a:endParaRPr lang="en-US"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p:cNvSpPr>
            <a:spLocks noGrp="1"/>
          </p:cNvSpPr>
          <p:nvPr>
            <p:ph type="sldNum" sz="quarter" idx="12"/>
          </p:nvPr>
        </p:nvSpPr>
        <p:spPr>
          <a:noFill/>
        </p:spPr>
        <p:txBody>
          <a:bodyPr/>
          <a:lstStyle/>
          <a:p>
            <a:endParaRPr lang="en-US" smtClean="0"/>
          </a:p>
          <a:p>
            <a:fld id="{8957CEED-A915-4B41-BA94-4F0F4179127F}" type="slidenum">
              <a:rPr lang="en-US" sz="1000" smtClean="0"/>
              <a:pPr/>
              <a:t>16</a:t>
            </a:fld>
            <a:endParaRPr lang="en-US" sz="1000" smtClean="0"/>
          </a:p>
        </p:txBody>
      </p:sp>
      <p:pic>
        <p:nvPicPr>
          <p:cNvPr id="34819" name="Picture 2" descr="atlas"/>
          <p:cNvPicPr>
            <a:picLocks noChangeAspect="1" noChangeArrowheads="1"/>
          </p:cNvPicPr>
          <p:nvPr/>
        </p:nvPicPr>
        <p:blipFill>
          <a:blip r:embed="rId3" cstate="print">
            <a:clrChange>
              <a:clrFrom>
                <a:srgbClr val="6FB9DF"/>
              </a:clrFrom>
              <a:clrTo>
                <a:srgbClr val="6FB9DF">
                  <a:alpha val="0"/>
                </a:srgbClr>
              </a:clrTo>
            </a:clrChange>
          </a:blip>
          <a:srcRect/>
          <a:stretch>
            <a:fillRect/>
          </a:stretch>
        </p:blipFill>
        <p:spPr bwMode="auto">
          <a:xfrm>
            <a:off x="20638" y="34925"/>
            <a:ext cx="5389562" cy="4162425"/>
          </a:xfrm>
          <a:prstGeom prst="rect">
            <a:avLst/>
          </a:prstGeom>
          <a:noFill/>
          <a:ln w="9525">
            <a:noFill/>
            <a:miter lim="800000"/>
            <a:headEnd/>
            <a:tailEnd/>
          </a:ln>
        </p:spPr>
      </p:pic>
      <p:sp>
        <p:nvSpPr>
          <p:cNvPr id="34820" name="Text Box 3"/>
          <p:cNvSpPr txBox="1">
            <a:spLocks noChangeArrowheads="1"/>
          </p:cNvSpPr>
          <p:nvPr/>
        </p:nvSpPr>
        <p:spPr bwMode="auto">
          <a:xfrm>
            <a:off x="6553200" y="1524000"/>
            <a:ext cx="1379538" cy="528638"/>
          </a:xfrm>
          <a:prstGeom prst="rect">
            <a:avLst/>
          </a:prstGeom>
          <a:noFill/>
          <a:ln w="9525">
            <a:solidFill>
              <a:schemeClr val="tx1"/>
            </a:solidFill>
            <a:miter lim="800000"/>
            <a:headEnd/>
            <a:tailEnd/>
          </a:ln>
        </p:spPr>
        <p:txBody>
          <a:bodyPr wrap="none">
            <a:spAutoFit/>
          </a:bodyPr>
          <a:lstStyle/>
          <a:p>
            <a:pPr eaLnBrk="0" hangingPunct="0"/>
            <a:r>
              <a:rPr lang="en-US" sz="2800" b="1"/>
              <a:t>ATLAS</a:t>
            </a:r>
          </a:p>
        </p:txBody>
      </p:sp>
      <p:sp>
        <p:nvSpPr>
          <p:cNvPr id="196613" name="Text Box 5"/>
          <p:cNvSpPr txBox="1">
            <a:spLocks noChangeArrowheads="1"/>
          </p:cNvSpPr>
          <p:nvPr/>
        </p:nvSpPr>
        <p:spPr bwMode="auto">
          <a:xfrm>
            <a:off x="76200" y="4235450"/>
            <a:ext cx="5334000" cy="2277547"/>
          </a:xfrm>
          <a:prstGeom prst="rect">
            <a:avLst/>
          </a:prstGeom>
          <a:solidFill>
            <a:schemeClr val="bg1"/>
          </a:solidFill>
          <a:ln w="9525">
            <a:solidFill>
              <a:schemeClr val="tx1"/>
            </a:solidFill>
            <a:miter lim="800000"/>
            <a:headEnd/>
            <a:tailEnd/>
          </a:ln>
          <a:effectLst/>
        </p:spPr>
        <p:txBody>
          <a:bodyPr>
            <a:spAutoFit/>
          </a:bodyPr>
          <a:lstStyle/>
          <a:p>
            <a:pPr eaLnBrk="0" hangingPunct="0">
              <a:buFontTx/>
              <a:buChar char="•"/>
              <a:defRPr/>
            </a:pPr>
            <a:r>
              <a:rPr lang="en-US" sz="1600" b="1" dirty="0">
                <a:effectLst>
                  <a:outerShdw blurRad="38100" dist="38100" dir="2700000" algn="tl">
                    <a:srgbClr val="C0C0C0"/>
                  </a:outerShdw>
                </a:effectLst>
              </a:rPr>
              <a:t> </a:t>
            </a:r>
            <a:r>
              <a:rPr lang="cs-CZ" sz="1400" b="1" dirty="0" smtClean="0">
                <a:solidFill>
                  <a:srgbClr val="009900"/>
                </a:solidFill>
              </a:rPr>
              <a:t>Dráhy</a:t>
            </a:r>
            <a:r>
              <a:rPr lang="en-US" sz="1400" b="1" dirty="0" smtClean="0">
                <a:solidFill>
                  <a:srgbClr val="009900"/>
                </a:solidFill>
              </a:rPr>
              <a:t> </a:t>
            </a:r>
            <a:r>
              <a:rPr lang="en-US" sz="1400" b="1" dirty="0">
                <a:solidFill>
                  <a:srgbClr val="009900"/>
                </a:solidFill>
              </a:rPr>
              <a:t>(|</a:t>
            </a:r>
            <a:r>
              <a:rPr lang="en-US" sz="1400" b="1" dirty="0">
                <a:solidFill>
                  <a:srgbClr val="009900"/>
                </a:solidFill>
                <a:sym typeface="Symbol" pitchFamily="1" charset="2"/>
              </a:rPr>
              <a:t>|&lt;2.5, B=2T)</a:t>
            </a:r>
            <a:r>
              <a:rPr lang="en-US" sz="1400" b="1" dirty="0">
                <a:solidFill>
                  <a:srgbClr val="008000"/>
                </a:solidFill>
                <a:sym typeface="Symbol" pitchFamily="1" charset="2"/>
              </a:rPr>
              <a:t> </a:t>
            </a:r>
            <a:r>
              <a:rPr lang="en-US" sz="1400" b="1" dirty="0">
                <a:solidFill>
                  <a:schemeClr val="tx2"/>
                </a:solidFill>
                <a:sym typeface="Symbol" pitchFamily="1" charset="2"/>
              </a:rPr>
              <a:t>:</a:t>
            </a:r>
            <a:r>
              <a:rPr lang="en-US" sz="1400" b="1" dirty="0">
                <a:solidFill>
                  <a:srgbClr val="008000"/>
                </a:solidFill>
                <a:sym typeface="Symbol" pitchFamily="1" charset="2"/>
              </a:rPr>
              <a:t> </a:t>
            </a:r>
          </a:p>
          <a:p>
            <a:pPr eaLnBrk="0" hangingPunct="0">
              <a:defRPr/>
            </a:pPr>
            <a:r>
              <a:rPr lang="en-US" sz="1400" b="1" dirty="0">
                <a:sym typeface="Symbol" pitchFamily="1" charset="2"/>
              </a:rPr>
              <a:t>    -- Si </a:t>
            </a:r>
            <a:r>
              <a:rPr lang="en-US" sz="1400" b="1" dirty="0" smtClean="0">
                <a:sym typeface="Symbol" pitchFamily="1" charset="2"/>
              </a:rPr>
              <a:t>pixel</a:t>
            </a:r>
            <a:r>
              <a:rPr lang="cs-CZ" sz="1400" b="1" dirty="0" smtClean="0">
                <a:sym typeface="Symbol" pitchFamily="1" charset="2"/>
              </a:rPr>
              <a:t>y</a:t>
            </a:r>
            <a:r>
              <a:rPr lang="en-US" sz="1400" b="1" dirty="0" smtClean="0">
                <a:sym typeface="Symbol" pitchFamily="1" charset="2"/>
              </a:rPr>
              <a:t> a strip</a:t>
            </a:r>
            <a:r>
              <a:rPr lang="cs-CZ" sz="1400" b="1" dirty="0" smtClean="0">
                <a:sym typeface="Symbol" pitchFamily="1" charset="2"/>
              </a:rPr>
              <a:t>y</a:t>
            </a:r>
            <a:endParaRPr lang="en-US" sz="1400" b="1" dirty="0">
              <a:sym typeface="Symbol" pitchFamily="1" charset="2"/>
            </a:endParaRPr>
          </a:p>
          <a:p>
            <a:pPr eaLnBrk="0" hangingPunct="0">
              <a:defRPr/>
            </a:pPr>
            <a:r>
              <a:rPr lang="en-US" sz="1400" b="1" dirty="0">
                <a:sym typeface="Symbol" pitchFamily="1" charset="2"/>
              </a:rPr>
              <a:t>    -- Transition Radiation </a:t>
            </a:r>
            <a:r>
              <a:rPr lang="cs-CZ" sz="1400" b="1" dirty="0" err="1" smtClean="0">
                <a:sym typeface="Symbol" pitchFamily="1" charset="2"/>
              </a:rPr>
              <a:t>Tracke</a:t>
            </a:r>
            <a:r>
              <a:rPr lang="en-US" sz="1400" b="1" dirty="0" smtClean="0">
                <a:sym typeface="Symbol" pitchFamily="1" charset="2"/>
              </a:rPr>
              <a:t>r </a:t>
            </a:r>
            <a:r>
              <a:rPr lang="en-US" sz="1400" b="1" dirty="0">
                <a:sym typeface="Symbol" pitchFamily="1" charset="2"/>
              </a:rPr>
              <a:t>(e/ </a:t>
            </a:r>
            <a:r>
              <a:rPr lang="en-US" sz="1400" b="1" dirty="0" err="1" smtClean="0">
                <a:sym typeface="Symbol" pitchFamily="1" charset="2"/>
              </a:rPr>
              <a:t>separa</a:t>
            </a:r>
            <a:r>
              <a:rPr lang="cs-CZ" sz="1400" b="1" dirty="0" err="1" smtClean="0">
                <a:sym typeface="Symbol" pitchFamily="1" charset="2"/>
              </a:rPr>
              <a:t>ce</a:t>
            </a:r>
            <a:r>
              <a:rPr lang="en-US" sz="1400" b="1" dirty="0" smtClean="0">
                <a:sym typeface="Symbol" pitchFamily="1" charset="2"/>
              </a:rPr>
              <a:t>)</a:t>
            </a:r>
            <a:endParaRPr lang="en-US" sz="1400" b="1" dirty="0">
              <a:sym typeface="Symbol" pitchFamily="1" charset="2"/>
            </a:endParaRPr>
          </a:p>
          <a:p>
            <a:pPr eaLnBrk="0" hangingPunct="0">
              <a:defRPr/>
            </a:pPr>
            <a:endParaRPr lang="en-US" sz="1400" b="1" dirty="0">
              <a:sym typeface="Symbol" pitchFamily="1" charset="2"/>
            </a:endParaRPr>
          </a:p>
          <a:p>
            <a:pPr eaLnBrk="0" hangingPunct="0">
              <a:buFontTx/>
              <a:buChar char="•"/>
              <a:defRPr/>
            </a:pPr>
            <a:r>
              <a:rPr lang="en-US" sz="1400" b="1" dirty="0">
                <a:sym typeface="Symbol" pitchFamily="1" charset="2"/>
              </a:rPr>
              <a:t> </a:t>
            </a:r>
            <a:r>
              <a:rPr lang="cs-CZ" sz="1400" b="1" dirty="0" smtClean="0">
                <a:solidFill>
                  <a:srgbClr val="009900"/>
                </a:solidFill>
                <a:sym typeface="Symbol" pitchFamily="1" charset="2"/>
              </a:rPr>
              <a:t>Kalorimetry</a:t>
            </a:r>
            <a:r>
              <a:rPr lang="en-US" sz="1400" b="1" dirty="0" smtClean="0">
                <a:solidFill>
                  <a:srgbClr val="009900"/>
                </a:solidFill>
                <a:sym typeface="Symbol" pitchFamily="1" charset="2"/>
              </a:rPr>
              <a:t> </a:t>
            </a:r>
            <a:r>
              <a:rPr lang="en-US" sz="1400" b="1" dirty="0">
                <a:solidFill>
                  <a:srgbClr val="009900"/>
                </a:solidFill>
              </a:rPr>
              <a:t>(|</a:t>
            </a:r>
            <a:r>
              <a:rPr lang="en-US" sz="1400" b="1" dirty="0">
                <a:solidFill>
                  <a:srgbClr val="009900"/>
                </a:solidFill>
                <a:sym typeface="Symbol" pitchFamily="1" charset="2"/>
              </a:rPr>
              <a:t>|&lt;5)</a:t>
            </a:r>
            <a:r>
              <a:rPr lang="en-US" sz="1400" b="1" dirty="0">
                <a:solidFill>
                  <a:srgbClr val="CC0000"/>
                </a:solidFill>
                <a:sym typeface="Symbol" pitchFamily="1" charset="2"/>
              </a:rPr>
              <a:t> </a:t>
            </a:r>
            <a:r>
              <a:rPr lang="en-US" sz="1400" b="1" dirty="0">
                <a:solidFill>
                  <a:schemeClr val="tx2"/>
                </a:solidFill>
                <a:sym typeface="Symbol" pitchFamily="1" charset="2"/>
              </a:rPr>
              <a:t>:</a:t>
            </a:r>
          </a:p>
          <a:p>
            <a:pPr eaLnBrk="0" hangingPunct="0">
              <a:defRPr/>
            </a:pPr>
            <a:r>
              <a:rPr lang="en-US" sz="1400" b="1" dirty="0">
                <a:sym typeface="Symbol" pitchFamily="1" charset="2"/>
              </a:rPr>
              <a:t>  -- EM : </a:t>
            </a:r>
            <a:r>
              <a:rPr lang="en-US" sz="1400" b="1" dirty="0" err="1">
                <a:sym typeface="Symbol" pitchFamily="1" charset="2"/>
              </a:rPr>
              <a:t>Pb-LAr</a:t>
            </a:r>
            <a:endParaRPr lang="en-US" sz="1400" b="1" dirty="0">
              <a:sym typeface="Symbol" pitchFamily="1" charset="2"/>
            </a:endParaRPr>
          </a:p>
          <a:p>
            <a:pPr eaLnBrk="0" hangingPunct="0">
              <a:defRPr/>
            </a:pPr>
            <a:r>
              <a:rPr lang="en-US" sz="1400" b="1" dirty="0">
                <a:sym typeface="Symbol" pitchFamily="1" charset="2"/>
              </a:rPr>
              <a:t>  -- HAD: </a:t>
            </a:r>
            <a:r>
              <a:rPr lang="en-US" sz="1400" b="1" dirty="0" smtClean="0">
                <a:sym typeface="Symbol" pitchFamily="1" charset="2"/>
              </a:rPr>
              <a:t>Fe/</a:t>
            </a:r>
            <a:r>
              <a:rPr lang="en-US" sz="1400" b="1" dirty="0" err="1" smtClean="0">
                <a:sym typeface="Symbol" pitchFamily="1" charset="2"/>
              </a:rPr>
              <a:t>scintil</a:t>
            </a:r>
            <a:r>
              <a:rPr lang="cs-CZ" sz="1400" b="1" dirty="0" smtClean="0">
                <a:sym typeface="Symbol" pitchFamily="1" charset="2"/>
              </a:rPr>
              <a:t>á</a:t>
            </a:r>
            <a:r>
              <a:rPr lang="en-US" sz="1400" b="1" dirty="0" smtClean="0">
                <a:sym typeface="Symbol" pitchFamily="1" charset="2"/>
              </a:rPr>
              <a:t>tor (</a:t>
            </a:r>
            <a:r>
              <a:rPr lang="cs-CZ" sz="1400" b="1" dirty="0" smtClean="0">
                <a:sym typeface="Symbol" pitchFamily="1" charset="2"/>
              </a:rPr>
              <a:t>= TILECAL </a:t>
            </a:r>
            <a:r>
              <a:rPr lang="en-US" sz="1400" b="1" dirty="0" smtClean="0">
                <a:sym typeface="Symbol" pitchFamily="1" charset="2"/>
              </a:rPr>
              <a:t>), </a:t>
            </a:r>
            <a:r>
              <a:rPr lang="en-US" sz="1400" b="1" dirty="0">
                <a:sym typeface="Symbol" pitchFamily="1" charset="2"/>
              </a:rPr>
              <a:t>Cu/W-</a:t>
            </a:r>
            <a:r>
              <a:rPr lang="en-US" sz="1400" b="1" dirty="0" err="1">
                <a:sym typeface="Symbol" pitchFamily="1" charset="2"/>
              </a:rPr>
              <a:t>LAr</a:t>
            </a:r>
            <a:r>
              <a:rPr lang="en-US" sz="1400" b="1" dirty="0">
                <a:sym typeface="Symbol" pitchFamily="1" charset="2"/>
              </a:rPr>
              <a:t> (fwd)</a:t>
            </a:r>
          </a:p>
          <a:p>
            <a:pPr eaLnBrk="0" hangingPunct="0">
              <a:defRPr/>
            </a:pPr>
            <a:endParaRPr lang="en-US" sz="1400" b="1" dirty="0">
              <a:sym typeface="Symbol" pitchFamily="1" charset="2"/>
            </a:endParaRPr>
          </a:p>
          <a:p>
            <a:pPr eaLnBrk="0" hangingPunct="0">
              <a:buFontTx/>
              <a:buChar char="•"/>
              <a:defRPr/>
            </a:pPr>
            <a:r>
              <a:rPr lang="en-US" sz="1400" b="1" dirty="0">
                <a:sym typeface="Symbol" pitchFamily="1" charset="2"/>
              </a:rPr>
              <a:t> </a:t>
            </a:r>
            <a:r>
              <a:rPr lang="en-US" sz="1400" b="1" dirty="0" err="1" smtClean="0">
                <a:solidFill>
                  <a:srgbClr val="009900"/>
                </a:solidFill>
                <a:sym typeface="Symbol" pitchFamily="1" charset="2"/>
              </a:rPr>
              <a:t>Muon</a:t>
            </a:r>
            <a:r>
              <a:rPr lang="cs-CZ" sz="1400" b="1" dirty="0" err="1" smtClean="0">
                <a:solidFill>
                  <a:srgbClr val="009900"/>
                </a:solidFill>
                <a:sym typeface="Symbol" pitchFamily="1" charset="2"/>
              </a:rPr>
              <a:t>ový</a:t>
            </a:r>
            <a:r>
              <a:rPr lang="en-US" sz="1400" b="1" dirty="0" smtClean="0">
                <a:solidFill>
                  <a:srgbClr val="009900"/>
                </a:solidFill>
                <a:sym typeface="Symbol" pitchFamily="1" charset="2"/>
              </a:rPr>
              <a:t> </a:t>
            </a:r>
            <a:r>
              <a:rPr lang="en-US" sz="1400" b="1" dirty="0" err="1" smtClean="0">
                <a:solidFill>
                  <a:srgbClr val="009900"/>
                </a:solidFill>
                <a:sym typeface="Symbol" pitchFamily="1" charset="2"/>
              </a:rPr>
              <a:t>Spe</a:t>
            </a:r>
            <a:r>
              <a:rPr lang="cs-CZ" sz="1400" b="1" dirty="0" smtClean="0">
                <a:solidFill>
                  <a:srgbClr val="009900"/>
                </a:solidFill>
                <a:sym typeface="Symbol" pitchFamily="1" charset="2"/>
              </a:rPr>
              <a:t>k</a:t>
            </a:r>
            <a:r>
              <a:rPr lang="en-US" sz="1400" b="1" dirty="0" err="1" smtClean="0">
                <a:solidFill>
                  <a:srgbClr val="009900"/>
                </a:solidFill>
                <a:sym typeface="Symbol" pitchFamily="1" charset="2"/>
              </a:rPr>
              <a:t>trometr</a:t>
            </a:r>
            <a:r>
              <a:rPr lang="en-US" sz="1400" b="1" dirty="0" smtClean="0">
                <a:solidFill>
                  <a:srgbClr val="009900"/>
                </a:solidFill>
                <a:sym typeface="Symbol" pitchFamily="1" charset="2"/>
              </a:rPr>
              <a:t> </a:t>
            </a:r>
            <a:r>
              <a:rPr lang="en-US" sz="1400" b="1" dirty="0">
                <a:solidFill>
                  <a:srgbClr val="009900"/>
                </a:solidFill>
                <a:sym typeface="Symbol" pitchFamily="1" charset="2"/>
              </a:rPr>
              <a:t>(</a:t>
            </a:r>
            <a:r>
              <a:rPr lang="en-US" sz="1400" b="1" dirty="0">
                <a:solidFill>
                  <a:srgbClr val="009900"/>
                </a:solidFill>
              </a:rPr>
              <a:t>|</a:t>
            </a:r>
            <a:r>
              <a:rPr lang="en-US" sz="1400" b="1" dirty="0">
                <a:solidFill>
                  <a:srgbClr val="009900"/>
                </a:solidFill>
                <a:sym typeface="Symbol" pitchFamily="1" charset="2"/>
              </a:rPr>
              <a:t>|&lt;2.7) </a:t>
            </a:r>
            <a:r>
              <a:rPr lang="en-US" sz="1400" b="1" dirty="0">
                <a:solidFill>
                  <a:schemeClr val="tx2"/>
                </a:solidFill>
                <a:sym typeface="Symbol" pitchFamily="1" charset="2"/>
              </a:rPr>
              <a:t>:</a:t>
            </a:r>
            <a:r>
              <a:rPr lang="en-US" sz="1400" b="1" dirty="0">
                <a:sym typeface="Symbol" pitchFamily="1" charset="2"/>
              </a:rPr>
              <a:t> </a:t>
            </a:r>
          </a:p>
          <a:p>
            <a:pPr eaLnBrk="0" hangingPunct="0">
              <a:defRPr/>
            </a:pPr>
            <a:r>
              <a:rPr lang="en-US" sz="1400" b="1" dirty="0">
                <a:sym typeface="Symbol" pitchFamily="1" charset="2"/>
              </a:rPr>
              <a:t>  </a:t>
            </a:r>
            <a:r>
              <a:rPr lang="cs-CZ" sz="1400" b="1" dirty="0" err="1" smtClean="0">
                <a:solidFill>
                  <a:schemeClr val="tx2"/>
                </a:solidFill>
                <a:sym typeface="Symbol" pitchFamily="1" charset="2"/>
              </a:rPr>
              <a:t>bezželezný</a:t>
            </a:r>
            <a:r>
              <a:rPr lang="en-US" sz="1400" b="1" dirty="0" smtClean="0">
                <a:solidFill>
                  <a:schemeClr val="tx2"/>
                </a:solidFill>
                <a:sym typeface="Symbol" pitchFamily="1" charset="2"/>
              </a:rPr>
              <a:t> </a:t>
            </a:r>
            <a:r>
              <a:rPr lang="en-US" sz="1400" b="1" dirty="0" err="1" smtClean="0">
                <a:solidFill>
                  <a:schemeClr val="tx2"/>
                </a:solidFill>
                <a:sym typeface="Symbol" pitchFamily="1" charset="2"/>
              </a:rPr>
              <a:t>toroid</a:t>
            </a:r>
            <a:r>
              <a:rPr lang="cs-CZ" sz="1400" b="1" dirty="0" err="1" smtClean="0">
                <a:solidFill>
                  <a:schemeClr val="tx2"/>
                </a:solidFill>
                <a:sym typeface="Symbol" pitchFamily="1" charset="2"/>
              </a:rPr>
              <a:t>ální</a:t>
            </a:r>
            <a:r>
              <a:rPr lang="cs-CZ" sz="1400" b="1" dirty="0" smtClean="0">
                <a:solidFill>
                  <a:schemeClr val="tx2"/>
                </a:solidFill>
                <a:sym typeface="Symbol" pitchFamily="1" charset="2"/>
              </a:rPr>
              <a:t> magnet s </a:t>
            </a:r>
            <a:r>
              <a:rPr lang="en-US" sz="1400" b="1" dirty="0" err="1" smtClean="0">
                <a:solidFill>
                  <a:schemeClr val="tx2"/>
                </a:solidFill>
                <a:sym typeface="Symbol" pitchFamily="1" charset="2"/>
              </a:rPr>
              <a:t>muon</a:t>
            </a:r>
            <a:r>
              <a:rPr lang="cs-CZ" sz="1400" b="1" dirty="0" err="1" smtClean="0">
                <a:solidFill>
                  <a:schemeClr val="tx2"/>
                </a:solidFill>
                <a:sym typeface="Symbol" pitchFamily="1" charset="2"/>
              </a:rPr>
              <a:t>ovými</a:t>
            </a:r>
            <a:r>
              <a:rPr lang="cs-CZ" sz="1400" b="1" dirty="0" smtClean="0">
                <a:solidFill>
                  <a:schemeClr val="tx2"/>
                </a:solidFill>
                <a:sym typeface="Symbol" pitchFamily="1" charset="2"/>
              </a:rPr>
              <a:t> komorami</a:t>
            </a:r>
            <a:endParaRPr lang="en-US" sz="1400" b="1" dirty="0">
              <a:sym typeface="Symbol" pitchFamily="1" charset="2"/>
            </a:endParaRPr>
          </a:p>
        </p:txBody>
      </p:sp>
      <p:pic>
        <p:nvPicPr>
          <p:cNvPr id="34822" name="Picture 6" descr="decay_chart"/>
          <p:cNvPicPr>
            <a:picLocks noChangeAspect="1" noChangeArrowheads="1"/>
          </p:cNvPicPr>
          <p:nvPr/>
        </p:nvPicPr>
        <p:blipFill>
          <a:blip r:embed="rId4" cstate="print"/>
          <a:srcRect/>
          <a:stretch>
            <a:fillRect/>
          </a:stretch>
        </p:blipFill>
        <p:spPr bwMode="auto">
          <a:xfrm>
            <a:off x="5181600" y="3505200"/>
            <a:ext cx="3962400" cy="2501900"/>
          </a:xfrm>
          <a:prstGeom prst="rect">
            <a:avLst/>
          </a:prstGeom>
          <a:noFill/>
          <a:ln w="9525">
            <a:noFill/>
            <a:miter lim="800000"/>
            <a:headEnd/>
            <a:tailEnd/>
          </a:ln>
        </p:spPr>
      </p:pic>
      <p:sp>
        <p:nvSpPr>
          <p:cNvPr id="34823" name="TextBox 6"/>
          <p:cNvSpPr txBox="1">
            <a:spLocks noChangeArrowheads="1"/>
          </p:cNvSpPr>
          <p:nvPr/>
        </p:nvSpPr>
        <p:spPr bwMode="auto">
          <a:xfrm>
            <a:off x="5410200" y="609600"/>
            <a:ext cx="2730500" cy="641350"/>
          </a:xfrm>
          <a:prstGeom prst="rect">
            <a:avLst/>
          </a:prstGeom>
          <a:noFill/>
          <a:ln w="9525">
            <a:noFill/>
            <a:miter lim="800000"/>
            <a:headEnd/>
            <a:tailEnd/>
          </a:ln>
        </p:spPr>
        <p:txBody>
          <a:bodyPr wrap="none">
            <a:spAutoFit/>
          </a:bodyPr>
          <a:lstStyle/>
          <a:p>
            <a:r>
              <a:rPr lang="cs-CZ"/>
              <a:t> </a:t>
            </a:r>
            <a:r>
              <a:rPr lang="en-US"/>
              <a:t>[: </a:t>
            </a:r>
            <a:r>
              <a:rPr lang="cs-CZ"/>
              <a:t>hermetičnost   =</a:t>
            </a:r>
          </a:p>
          <a:p>
            <a:r>
              <a:rPr lang="cs-CZ"/>
              <a:t>    Válec+Disk struktura</a:t>
            </a:r>
            <a:r>
              <a:rPr lang="en-US"/>
              <a:t> :]</a:t>
            </a:r>
          </a:p>
        </p:txBody>
      </p:sp>
      <p:sp>
        <p:nvSpPr>
          <p:cNvPr id="34824" name="Zástupný symbol pro datum 7"/>
          <p:cNvSpPr>
            <a:spLocks noGrp="1"/>
          </p:cNvSpPr>
          <p:nvPr>
            <p:ph type="dt" sz="quarter" idx="10"/>
          </p:nvPr>
        </p:nvSpPr>
        <p:spPr>
          <a:xfrm>
            <a:off x="457200" y="6534150"/>
            <a:ext cx="2133600" cy="476250"/>
          </a:xfrm>
          <a:noFill/>
        </p:spPr>
        <p:txBody>
          <a:bodyPr/>
          <a:lstStyle/>
          <a:p>
            <a:r>
              <a:rPr lang="cs-CZ" smtClean="0"/>
              <a:t>7.12.2010</a:t>
            </a:r>
            <a:endParaRPr lang="en-US" dirty="0" smtClean="0"/>
          </a:p>
        </p:txBody>
      </p:sp>
      <p:sp>
        <p:nvSpPr>
          <p:cNvPr id="34825" name="Zástupný symbol pro zápatí 8"/>
          <p:cNvSpPr>
            <a:spLocks noGrp="1"/>
          </p:cNvSpPr>
          <p:nvPr>
            <p:ph type="ftr" sz="quarter" idx="11"/>
          </p:nvPr>
        </p:nvSpPr>
        <p:spPr>
          <a:xfrm>
            <a:off x="3124200" y="6534150"/>
            <a:ext cx="4572000" cy="476250"/>
          </a:xfrm>
          <a:noFill/>
        </p:spPr>
        <p:txBody>
          <a:bodyPr/>
          <a:lstStyle/>
          <a:p>
            <a:r>
              <a:rPr lang="en-US" smtClean="0"/>
              <a:t>S.Nemecek:  Experiment ATLAS - first year of collisions</a:t>
            </a:r>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a:xfrm>
            <a:off x="457200" y="6400800"/>
            <a:ext cx="2133600" cy="476250"/>
          </a:xfrm>
        </p:spPr>
        <p:txBody>
          <a:bodyPr/>
          <a:lstStyle/>
          <a:p>
            <a:pPr>
              <a:defRPr/>
            </a:pPr>
            <a:r>
              <a:rPr lang="cs-CZ" dirty="0" smtClean="0"/>
              <a:t>7.12.2010</a:t>
            </a:r>
            <a:endParaRPr lang="en-US" dirty="0"/>
          </a:p>
        </p:txBody>
      </p:sp>
      <p:sp>
        <p:nvSpPr>
          <p:cNvPr id="3" name="Zástupný symbol pro zápatí 2"/>
          <p:cNvSpPr>
            <a:spLocks noGrp="1"/>
          </p:cNvSpPr>
          <p:nvPr>
            <p:ph type="ftr" sz="quarter" idx="11"/>
          </p:nvPr>
        </p:nvSpPr>
        <p:spPr>
          <a:xfrm>
            <a:off x="2362200" y="6397625"/>
            <a:ext cx="4800600" cy="307975"/>
          </a:xfrm>
        </p:spPr>
        <p:txBody>
          <a:bodyPr/>
          <a:lstStyle/>
          <a:p>
            <a:pPr>
              <a:defRPr/>
            </a:pPr>
            <a:r>
              <a:rPr lang="en-US" dirty="0" err="1" smtClean="0"/>
              <a:t>S.Nemecek</a:t>
            </a:r>
            <a:r>
              <a:rPr lang="en-US" dirty="0" smtClean="0"/>
              <a:t>:  Experiment ATLAS - first year of collisions</a:t>
            </a:r>
            <a:endParaRPr lang="en-US" dirty="0"/>
          </a:p>
        </p:txBody>
      </p:sp>
      <p:sp>
        <p:nvSpPr>
          <p:cNvPr id="4" name="Zástupný symbol pro číslo snímku 3"/>
          <p:cNvSpPr>
            <a:spLocks noGrp="1"/>
          </p:cNvSpPr>
          <p:nvPr>
            <p:ph type="sldNum" sz="quarter" idx="12"/>
          </p:nvPr>
        </p:nvSpPr>
        <p:spPr>
          <a:xfrm>
            <a:off x="6553200" y="6381750"/>
            <a:ext cx="2133600" cy="476250"/>
          </a:xfrm>
        </p:spPr>
        <p:txBody>
          <a:bodyPr/>
          <a:lstStyle/>
          <a:p>
            <a:pPr>
              <a:defRPr/>
            </a:pPr>
            <a:fld id="{915063FD-2C43-4468-83FD-E70B8B536844}" type="slidenum">
              <a:rPr lang="en-US" smtClean="0"/>
              <a:pPr>
                <a:defRPr/>
              </a:pPr>
              <a:t>17</a:t>
            </a:fld>
            <a:endParaRPr lang="en-US" dirty="0"/>
          </a:p>
        </p:txBody>
      </p:sp>
      <p:pic>
        <p:nvPicPr>
          <p:cNvPr id="145410" name="Picture 2"/>
          <p:cNvPicPr>
            <a:picLocks noChangeAspect="1" noChangeArrowheads="1"/>
          </p:cNvPicPr>
          <p:nvPr/>
        </p:nvPicPr>
        <p:blipFill>
          <a:blip r:embed="rId2" cstate="print"/>
          <a:srcRect/>
          <a:stretch>
            <a:fillRect/>
          </a:stretch>
        </p:blipFill>
        <p:spPr bwMode="auto">
          <a:xfrm>
            <a:off x="1219200" y="642620"/>
            <a:ext cx="6629400" cy="53771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cs-CZ" smtClean="0">
                <a:solidFill>
                  <a:srgbClr val="FF0000"/>
                </a:solidFill>
              </a:rPr>
              <a:t>ATLAS / ID</a:t>
            </a:r>
            <a:endParaRPr lang="en-US" smtClean="0">
              <a:solidFill>
                <a:srgbClr val="FF0000"/>
              </a:solidFill>
            </a:endParaRPr>
          </a:p>
        </p:txBody>
      </p:sp>
      <p:sp>
        <p:nvSpPr>
          <p:cNvPr id="35843" name="Rectangle 3"/>
          <p:cNvSpPr>
            <a:spLocks noGrp="1" noChangeArrowheads="1"/>
          </p:cNvSpPr>
          <p:nvPr>
            <p:ph type="body" idx="1"/>
          </p:nvPr>
        </p:nvSpPr>
        <p:spPr>
          <a:xfrm>
            <a:off x="457200" y="1371600"/>
            <a:ext cx="8305800" cy="4953000"/>
          </a:xfrm>
        </p:spPr>
        <p:txBody>
          <a:bodyPr/>
          <a:lstStyle/>
          <a:p>
            <a:r>
              <a:rPr lang="cs-CZ" smtClean="0"/>
              <a:t>Vnitřní detektor (ID = válec + disky)</a:t>
            </a:r>
          </a:p>
          <a:p>
            <a:pPr lvl="1"/>
            <a:r>
              <a:rPr lang="cs-CZ" smtClean="0"/>
              <a:t>7 přesných (</a:t>
            </a:r>
            <a:r>
              <a:rPr lang="en-US" smtClean="0"/>
              <a:t>~</a:t>
            </a:r>
            <a:r>
              <a:rPr lang="cs-CZ" smtClean="0"/>
              <a:t>10 µm) bodů + </a:t>
            </a:r>
            <a:r>
              <a:rPr lang="en-US" smtClean="0"/>
              <a:t>~30 TRT bod</a:t>
            </a:r>
            <a:r>
              <a:rPr lang="cs-CZ" smtClean="0"/>
              <a:t>ů pro rekonstrukci dráhy v mg.poli = hybnost částic, druhotné vrcholy; separace pionu/elektronu</a:t>
            </a:r>
          </a:p>
          <a:p>
            <a:r>
              <a:rPr lang="cs-CZ" smtClean="0"/>
              <a:t>Tři  součásti ID barelu</a:t>
            </a:r>
          </a:p>
          <a:p>
            <a:pPr lvl="1"/>
            <a:r>
              <a:rPr lang="cs-CZ" smtClean="0"/>
              <a:t> pixely ( 40x500 µm ) ….      3 válce</a:t>
            </a:r>
          </a:p>
          <a:p>
            <a:pPr lvl="1"/>
            <a:r>
              <a:rPr lang="cs-CZ" smtClean="0"/>
              <a:t> stripy  ( stereo; 80 µm )  ..    4 válce</a:t>
            </a:r>
          </a:p>
          <a:p>
            <a:pPr lvl="1"/>
            <a:r>
              <a:rPr lang="cs-CZ" smtClean="0"/>
              <a:t> TRT ( hodně bodů, menší přesnost, 			IDENTIFIKACE částic )</a:t>
            </a:r>
          </a:p>
        </p:txBody>
      </p:sp>
      <p:sp>
        <p:nvSpPr>
          <p:cNvPr id="35844" name="Zástupný symbol pro datum 3"/>
          <p:cNvSpPr>
            <a:spLocks noGrp="1"/>
          </p:cNvSpPr>
          <p:nvPr>
            <p:ph type="dt" sz="quarter" idx="10"/>
          </p:nvPr>
        </p:nvSpPr>
        <p:spPr>
          <a:xfrm>
            <a:off x="457200" y="6324599"/>
            <a:ext cx="2133600" cy="396875"/>
          </a:xfrm>
          <a:noFill/>
        </p:spPr>
        <p:txBody>
          <a:bodyPr/>
          <a:lstStyle/>
          <a:p>
            <a:r>
              <a:rPr lang="cs-CZ" dirty="0" smtClean="0"/>
              <a:t>7.12.2010</a:t>
            </a:r>
            <a:endParaRPr lang="en-US" dirty="0" smtClean="0"/>
          </a:p>
        </p:txBody>
      </p:sp>
      <p:sp>
        <p:nvSpPr>
          <p:cNvPr id="35845" name="Zástupný symbol pro číslo snímku 4"/>
          <p:cNvSpPr>
            <a:spLocks noGrp="1"/>
          </p:cNvSpPr>
          <p:nvPr>
            <p:ph type="sldNum" sz="quarter" idx="12"/>
          </p:nvPr>
        </p:nvSpPr>
        <p:spPr>
          <a:noFill/>
        </p:spPr>
        <p:txBody>
          <a:bodyPr/>
          <a:lstStyle/>
          <a:p>
            <a:fld id="{22A1DA60-9302-4C17-A3B5-6D6AB5655006}" type="slidenum">
              <a:rPr lang="en-US" smtClean="0"/>
              <a:pPr/>
              <a:t>18</a:t>
            </a:fld>
            <a:endParaRPr lang="en-US" smtClean="0"/>
          </a:p>
        </p:txBody>
      </p:sp>
      <p:sp>
        <p:nvSpPr>
          <p:cNvPr id="35846" name="Zástupný symbol pro zápatí 5"/>
          <p:cNvSpPr>
            <a:spLocks noGrp="1"/>
          </p:cNvSpPr>
          <p:nvPr>
            <p:ph type="ftr" sz="quarter" idx="11"/>
          </p:nvPr>
        </p:nvSpPr>
        <p:spPr>
          <a:xfrm>
            <a:off x="2590800" y="6324599"/>
            <a:ext cx="4800600" cy="396875"/>
          </a:xfrm>
          <a:noFill/>
        </p:spPr>
        <p:txBody>
          <a:bodyPr/>
          <a:lstStyle/>
          <a:p>
            <a:r>
              <a:rPr lang="en-US" dirty="0" err="1" smtClean="0"/>
              <a:t>S.Nemecek</a:t>
            </a:r>
            <a:r>
              <a:rPr lang="en-US" dirty="0" smtClean="0"/>
              <a:t>:  Experiment ATLAS - first year of collisions</a:t>
            </a:r>
            <a:endParaRPr lang="en-US"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cs-CZ" dirty="0" smtClean="0"/>
              <a:t>Vnitřní </a:t>
            </a:r>
            <a:r>
              <a:rPr lang="en-US" dirty="0" smtClean="0"/>
              <a:t> </a:t>
            </a:r>
            <a:r>
              <a:rPr lang="en-US" dirty="0" err="1" smtClean="0"/>
              <a:t>Dete</a:t>
            </a:r>
            <a:r>
              <a:rPr lang="cs-CZ" dirty="0" smtClean="0"/>
              <a:t>k</a:t>
            </a:r>
            <a:r>
              <a:rPr lang="en-US" dirty="0" smtClean="0"/>
              <a:t>tor</a:t>
            </a:r>
          </a:p>
        </p:txBody>
      </p:sp>
      <p:sp>
        <p:nvSpPr>
          <p:cNvPr id="36867" name="Text Box 19"/>
          <p:cNvSpPr txBox="1">
            <a:spLocks noChangeArrowheads="1"/>
          </p:cNvSpPr>
          <p:nvPr/>
        </p:nvSpPr>
        <p:spPr bwMode="auto">
          <a:xfrm>
            <a:off x="355600" y="5463570"/>
            <a:ext cx="8472488" cy="784830"/>
          </a:xfrm>
          <a:prstGeom prst="rect">
            <a:avLst/>
          </a:prstGeom>
          <a:solidFill>
            <a:srgbClr val="FFFF99">
              <a:alpha val="98038"/>
            </a:srgbClr>
          </a:solidFill>
          <a:ln w="9525">
            <a:noFill/>
            <a:miter lim="800000"/>
            <a:headEnd/>
            <a:tailEnd/>
          </a:ln>
        </p:spPr>
        <p:txBody>
          <a:bodyPr anchor="ctr">
            <a:spAutoFit/>
          </a:bodyPr>
          <a:lstStyle/>
          <a:p>
            <a:pPr>
              <a:spcBef>
                <a:spcPct val="50000"/>
              </a:spcBef>
              <a:buClr>
                <a:srgbClr val="FF0000"/>
              </a:buClr>
              <a:buFont typeface="Wingdings" pitchFamily="2" charset="2"/>
              <a:buNone/>
            </a:pPr>
            <a:r>
              <a:rPr lang="cs-CZ" dirty="0"/>
              <a:t> - </a:t>
            </a:r>
            <a:r>
              <a:rPr lang="en-US" dirty="0">
                <a:latin typeface="Tahoma" pitchFamily="34" charset="0"/>
              </a:rPr>
              <a:t> </a:t>
            </a:r>
            <a:r>
              <a:rPr lang="cs-CZ" dirty="0"/>
              <a:t>během prvních srážek chráněn vypnutým napětím – čeká na „STABLE BEAM</a:t>
            </a:r>
            <a:r>
              <a:rPr lang="cs-CZ" dirty="0" smtClean="0"/>
              <a:t>“</a:t>
            </a:r>
            <a:endParaRPr lang="en-US" dirty="0" smtClean="0"/>
          </a:p>
          <a:p>
            <a:pPr>
              <a:spcBef>
                <a:spcPct val="50000"/>
              </a:spcBef>
              <a:buClr>
                <a:srgbClr val="FF0000"/>
              </a:buClr>
              <a:buFont typeface="Wingdings" pitchFamily="2" charset="2"/>
              <a:buNone/>
            </a:pPr>
            <a:r>
              <a:rPr lang="en-US" dirty="0"/>
              <a:t> </a:t>
            </a:r>
            <a:r>
              <a:rPr lang="en-US" dirty="0" smtClean="0"/>
              <a:t>    </a:t>
            </a:r>
            <a:r>
              <a:rPr lang="en-US" dirty="0" err="1" smtClean="0"/>
              <a:t>teprve</a:t>
            </a:r>
            <a:r>
              <a:rPr lang="en-US" dirty="0" smtClean="0"/>
              <a:t> </a:t>
            </a:r>
            <a:r>
              <a:rPr lang="en-US" dirty="0" err="1" smtClean="0"/>
              <a:t>potom</a:t>
            </a:r>
            <a:r>
              <a:rPr lang="en-US" dirty="0" smtClean="0"/>
              <a:t> </a:t>
            </a:r>
            <a:r>
              <a:rPr lang="en-US" dirty="0" err="1" smtClean="0"/>
              <a:t>tzv</a:t>
            </a:r>
            <a:r>
              <a:rPr lang="en-US" dirty="0" smtClean="0"/>
              <a:t>. “</a:t>
            </a:r>
            <a:r>
              <a:rPr lang="en-US" dirty="0" err="1" smtClean="0"/>
              <a:t>tepl</a:t>
            </a:r>
            <a:r>
              <a:rPr lang="cs-CZ" dirty="0" smtClean="0"/>
              <a:t>ý start“</a:t>
            </a:r>
            <a:endParaRPr lang="en-US" dirty="0"/>
          </a:p>
        </p:txBody>
      </p:sp>
      <p:pic>
        <p:nvPicPr>
          <p:cNvPr id="36868" name="Picture 20" descr="in_det_lab"/>
          <p:cNvPicPr>
            <a:picLocks noChangeAspect="1" noChangeArrowheads="1"/>
          </p:cNvPicPr>
          <p:nvPr/>
        </p:nvPicPr>
        <p:blipFill>
          <a:blip r:embed="rId3" cstate="print"/>
          <a:srcRect/>
          <a:stretch>
            <a:fillRect/>
          </a:stretch>
        </p:blipFill>
        <p:spPr bwMode="auto">
          <a:xfrm>
            <a:off x="152400" y="1676400"/>
            <a:ext cx="4713288" cy="3502025"/>
          </a:xfrm>
          <a:prstGeom prst="rect">
            <a:avLst/>
          </a:prstGeom>
          <a:noFill/>
          <a:ln w="9525">
            <a:noFill/>
            <a:miter lim="800000"/>
            <a:headEnd/>
            <a:tailEnd/>
          </a:ln>
        </p:spPr>
      </p:pic>
      <p:pic>
        <p:nvPicPr>
          <p:cNvPr id="36869" name="Picture 21"/>
          <p:cNvPicPr>
            <a:picLocks noChangeAspect="1" noChangeArrowheads="1"/>
          </p:cNvPicPr>
          <p:nvPr/>
        </p:nvPicPr>
        <p:blipFill>
          <a:blip r:embed="rId4" cstate="print"/>
          <a:srcRect/>
          <a:stretch>
            <a:fillRect/>
          </a:stretch>
        </p:blipFill>
        <p:spPr bwMode="auto">
          <a:xfrm>
            <a:off x="5029200" y="1676400"/>
            <a:ext cx="3938588" cy="3200400"/>
          </a:xfrm>
          <a:prstGeom prst="rect">
            <a:avLst/>
          </a:prstGeom>
          <a:noFill/>
          <a:ln w="9525">
            <a:noFill/>
            <a:miter lim="800000"/>
            <a:headEnd/>
            <a:tailEnd/>
          </a:ln>
        </p:spPr>
      </p:pic>
      <p:sp>
        <p:nvSpPr>
          <p:cNvPr id="36870" name="Text Box 9"/>
          <p:cNvSpPr txBox="1">
            <a:spLocks noChangeArrowheads="1"/>
          </p:cNvSpPr>
          <p:nvPr/>
        </p:nvSpPr>
        <p:spPr bwMode="auto">
          <a:xfrm rot="-1329981">
            <a:off x="1371600" y="4967288"/>
            <a:ext cx="1454150" cy="366712"/>
          </a:xfrm>
          <a:prstGeom prst="rect">
            <a:avLst/>
          </a:prstGeom>
          <a:noFill/>
          <a:ln w="9525">
            <a:noFill/>
            <a:miter lim="800000"/>
            <a:headEnd/>
            <a:tailEnd/>
          </a:ln>
        </p:spPr>
        <p:txBody>
          <a:bodyPr wrap="none">
            <a:spAutoFit/>
          </a:bodyPr>
          <a:lstStyle/>
          <a:p>
            <a:r>
              <a:rPr lang="en-US"/>
              <a:t>Length 6.2m</a:t>
            </a:r>
          </a:p>
        </p:txBody>
      </p:sp>
      <p:sp>
        <p:nvSpPr>
          <p:cNvPr id="36871" name="Line 10"/>
          <p:cNvSpPr>
            <a:spLocks noChangeShapeType="1"/>
          </p:cNvSpPr>
          <p:nvPr/>
        </p:nvSpPr>
        <p:spPr bwMode="auto">
          <a:xfrm flipV="1">
            <a:off x="1295400" y="3886200"/>
            <a:ext cx="3048000" cy="1295400"/>
          </a:xfrm>
          <a:prstGeom prst="line">
            <a:avLst/>
          </a:prstGeom>
          <a:noFill/>
          <a:ln w="38100">
            <a:solidFill>
              <a:schemeClr val="tx1"/>
            </a:solidFill>
            <a:round/>
            <a:headEnd type="arrow" w="med" len="med"/>
            <a:tailEnd type="arrow" w="med" len="med"/>
          </a:ln>
        </p:spPr>
        <p:txBody>
          <a:bodyPr/>
          <a:lstStyle/>
          <a:p>
            <a:endParaRPr lang="cs-CZ"/>
          </a:p>
        </p:txBody>
      </p:sp>
      <p:sp>
        <p:nvSpPr>
          <p:cNvPr id="36872" name="Zástupný symbol pro datum 7"/>
          <p:cNvSpPr>
            <a:spLocks noGrp="1"/>
          </p:cNvSpPr>
          <p:nvPr>
            <p:ph type="dt" sz="quarter" idx="10"/>
          </p:nvPr>
        </p:nvSpPr>
        <p:spPr>
          <a:xfrm>
            <a:off x="457200" y="6381750"/>
            <a:ext cx="2133600" cy="476250"/>
          </a:xfrm>
          <a:noFill/>
        </p:spPr>
        <p:txBody>
          <a:bodyPr/>
          <a:lstStyle/>
          <a:p>
            <a:r>
              <a:rPr lang="cs-CZ" dirty="0" smtClean="0"/>
              <a:t>7.12.2010</a:t>
            </a:r>
            <a:endParaRPr lang="en-US" dirty="0" smtClean="0"/>
          </a:p>
        </p:txBody>
      </p:sp>
      <p:sp>
        <p:nvSpPr>
          <p:cNvPr id="36873" name="Zástupný symbol pro číslo snímku 8"/>
          <p:cNvSpPr>
            <a:spLocks noGrp="1"/>
          </p:cNvSpPr>
          <p:nvPr>
            <p:ph type="sldNum" sz="quarter" idx="12"/>
          </p:nvPr>
        </p:nvSpPr>
        <p:spPr>
          <a:xfrm>
            <a:off x="6553200" y="6324600"/>
            <a:ext cx="2133600" cy="476250"/>
          </a:xfrm>
          <a:noFill/>
        </p:spPr>
        <p:txBody>
          <a:bodyPr/>
          <a:lstStyle/>
          <a:p>
            <a:fld id="{01250F3F-8FCF-4B33-B086-E49AE33E11CD}" type="slidenum">
              <a:rPr lang="en-US" smtClean="0"/>
              <a:pPr/>
              <a:t>19</a:t>
            </a:fld>
            <a:endParaRPr lang="en-US" dirty="0" smtClean="0"/>
          </a:p>
        </p:txBody>
      </p:sp>
      <p:sp>
        <p:nvSpPr>
          <p:cNvPr id="36874" name="Zástupný symbol pro zápatí 9"/>
          <p:cNvSpPr>
            <a:spLocks noGrp="1"/>
          </p:cNvSpPr>
          <p:nvPr>
            <p:ph type="ftr" sz="quarter" idx="11"/>
          </p:nvPr>
        </p:nvSpPr>
        <p:spPr>
          <a:xfrm>
            <a:off x="2362200" y="6346544"/>
            <a:ext cx="4800600" cy="396875"/>
          </a:xfrm>
          <a:noFill/>
        </p:spPr>
        <p:txBody>
          <a:bodyPr/>
          <a:lstStyle/>
          <a:p>
            <a:r>
              <a:rPr lang="en-US" dirty="0" err="1" smtClean="0"/>
              <a:t>S.Nemecek</a:t>
            </a:r>
            <a:r>
              <a:rPr lang="en-US" dirty="0" smtClean="0"/>
              <a:t>:  Experiment ATLAS - first year of collisions</a:t>
            </a:r>
            <a:endParaRPr lang="en-US"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cs-CZ" smtClean="0">
                <a:solidFill>
                  <a:srgbClr val="FF0000"/>
                </a:solidFill>
              </a:rPr>
              <a:t>Úvod</a:t>
            </a:r>
            <a:endParaRPr lang="en-US" smtClean="0">
              <a:solidFill>
                <a:srgbClr val="FF0000"/>
              </a:solidFill>
            </a:endParaRPr>
          </a:p>
        </p:txBody>
      </p:sp>
      <p:sp>
        <p:nvSpPr>
          <p:cNvPr id="20483" name="Rectangle 3"/>
          <p:cNvSpPr>
            <a:spLocks noGrp="1" noChangeArrowheads="1"/>
          </p:cNvSpPr>
          <p:nvPr>
            <p:ph type="body" idx="1"/>
          </p:nvPr>
        </p:nvSpPr>
        <p:spPr>
          <a:xfrm>
            <a:off x="457200" y="1371600"/>
            <a:ext cx="8229600" cy="4525963"/>
          </a:xfrm>
        </p:spPr>
        <p:txBody>
          <a:bodyPr/>
          <a:lstStyle/>
          <a:p>
            <a:r>
              <a:rPr lang="cs-CZ" smtClean="0"/>
              <a:t>Co, Kde, Kdy</a:t>
            </a:r>
          </a:p>
          <a:p>
            <a:pPr lvl="1">
              <a:buFontTx/>
              <a:buNone/>
            </a:pPr>
            <a:endParaRPr lang="cs-CZ" smtClean="0"/>
          </a:p>
          <a:p>
            <a:r>
              <a:rPr lang="cs-CZ" smtClean="0"/>
              <a:t>Fyzikální motivace ( Proč )</a:t>
            </a:r>
          </a:p>
          <a:p>
            <a:pPr lvl="1"/>
            <a:r>
              <a:rPr lang="cs-CZ" smtClean="0"/>
              <a:t>Standardní model je neúplný</a:t>
            </a:r>
          </a:p>
          <a:p>
            <a:pPr lvl="1"/>
            <a:r>
              <a:rPr lang="cs-CZ" smtClean="0"/>
              <a:t>Narušení elektroslabé symetrie</a:t>
            </a:r>
          </a:p>
          <a:p>
            <a:pPr lvl="1"/>
            <a:r>
              <a:rPr lang="cs-CZ" smtClean="0"/>
              <a:t>Existují další kvarky? Mají kvarky strukturu?</a:t>
            </a:r>
          </a:p>
          <a:p>
            <a:pPr lvl="1"/>
            <a:endParaRPr lang="cs-CZ" smtClean="0"/>
          </a:p>
          <a:p>
            <a:r>
              <a:rPr lang="en-US" sz="2400" smtClean="0"/>
              <a:t>www-ucjf.troja.mff.cuni.cz/</a:t>
            </a:r>
            <a:r>
              <a:rPr lang="en-US" sz="2400" b="1" smtClean="0"/>
              <a:t>dolejsi</a:t>
            </a:r>
            <a:r>
              <a:rPr lang="en-US" sz="2400" smtClean="0"/>
              <a:t>/textbook/LHC_CZ.ppt</a:t>
            </a:r>
            <a:endParaRPr lang="cs-CZ" sz="2400" smtClean="0"/>
          </a:p>
          <a:p>
            <a:pPr lvl="1">
              <a:buFontTx/>
              <a:buNone/>
            </a:pPr>
            <a:r>
              <a:rPr lang="cs-CZ" smtClean="0"/>
              <a:t> </a:t>
            </a:r>
            <a:endParaRPr lang="en-US" smtClean="0"/>
          </a:p>
        </p:txBody>
      </p:sp>
      <p:sp>
        <p:nvSpPr>
          <p:cNvPr id="20484" name="Zástupný symbol pro datum 3"/>
          <p:cNvSpPr>
            <a:spLocks noGrp="1"/>
          </p:cNvSpPr>
          <p:nvPr>
            <p:ph type="dt" sz="quarter" idx="10"/>
          </p:nvPr>
        </p:nvSpPr>
        <p:spPr>
          <a:noFill/>
        </p:spPr>
        <p:txBody>
          <a:bodyPr/>
          <a:lstStyle/>
          <a:p>
            <a:r>
              <a:rPr lang="cs-CZ" smtClean="0"/>
              <a:t>7.12.2010</a:t>
            </a:r>
            <a:endParaRPr lang="en-US" smtClean="0"/>
          </a:p>
        </p:txBody>
      </p:sp>
      <p:sp>
        <p:nvSpPr>
          <p:cNvPr id="20485" name="Zástupný symbol pro číslo snímku 4"/>
          <p:cNvSpPr>
            <a:spLocks noGrp="1"/>
          </p:cNvSpPr>
          <p:nvPr>
            <p:ph type="sldNum" sz="quarter" idx="12"/>
          </p:nvPr>
        </p:nvSpPr>
        <p:spPr>
          <a:noFill/>
        </p:spPr>
        <p:txBody>
          <a:bodyPr/>
          <a:lstStyle/>
          <a:p>
            <a:fld id="{018623C3-0D66-441E-8A38-3CBE7F2C69E5}" type="slidenum">
              <a:rPr lang="en-US" smtClean="0"/>
              <a:pPr/>
              <a:t>2</a:t>
            </a:fld>
            <a:endParaRPr lang="en-US" smtClean="0"/>
          </a:p>
        </p:txBody>
      </p:sp>
      <p:sp>
        <p:nvSpPr>
          <p:cNvPr id="20486" name="Zástupný symbol pro zápatí 5"/>
          <p:cNvSpPr>
            <a:spLocks noGrp="1"/>
          </p:cNvSpPr>
          <p:nvPr>
            <p:ph type="ftr" sz="quarter" idx="11"/>
          </p:nvPr>
        </p:nvSpPr>
        <p:spPr>
          <a:noFill/>
        </p:spPr>
        <p:txBody>
          <a:bodyPr/>
          <a:lstStyle/>
          <a:p>
            <a:r>
              <a:rPr lang="en-US" smtClean="0"/>
              <a:t>S.Nemecek:  Experiment ATLAS - first year of collisions</a:t>
            </a:r>
            <a:endParaRPr 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2"/>
          <p:cNvSpPr>
            <a:spLocks noGrp="1"/>
          </p:cNvSpPr>
          <p:nvPr>
            <p:ph type="dt" sz="quarter" idx="10"/>
          </p:nvPr>
        </p:nvSpPr>
        <p:spPr>
          <a:noFill/>
        </p:spPr>
        <p:txBody>
          <a:bodyPr/>
          <a:lstStyle/>
          <a:p>
            <a:r>
              <a:rPr lang="cs-CZ" smtClean="0"/>
              <a:t>7.12.2010</a:t>
            </a:r>
            <a:endParaRPr lang="en-US" smtClean="0"/>
          </a:p>
        </p:txBody>
      </p:sp>
      <p:pic>
        <p:nvPicPr>
          <p:cNvPr id="37892" name="Picture 8" descr="a"/>
          <p:cNvPicPr>
            <a:picLocks noChangeAspect="1" noChangeArrowheads="1"/>
          </p:cNvPicPr>
          <p:nvPr/>
        </p:nvPicPr>
        <p:blipFill>
          <a:blip r:embed="rId3" cstate="print"/>
          <a:srcRect/>
          <a:stretch>
            <a:fillRect/>
          </a:stretch>
        </p:blipFill>
        <p:spPr bwMode="auto">
          <a:xfrm>
            <a:off x="2809875" y="4038600"/>
            <a:ext cx="6324600" cy="2492375"/>
          </a:xfrm>
          <a:prstGeom prst="rect">
            <a:avLst/>
          </a:prstGeom>
          <a:noFill/>
          <a:ln w="9525">
            <a:noFill/>
            <a:miter lim="800000"/>
            <a:headEnd/>
            <a:tailEnd/>
          </a:ln>
        </p:spPr>
      </p:pic>
      <p:sp>
        <p:nvSpPr>
          <p:cNvPr id="37893" name="Rectangle 2"/>
          <p:cNvSpPr>
            <a:spLocks noGrp="1" noChangeArrowheads="1"/>
          </p:cNvSpPr>
          <p:nvPr>
            <p:ph type="title"/>
          </p:nvPr>
        </p:nvSpPr>
        <p:spPr>
          <a:xfrm>
            <a:off x="3124200" y="0"/>
            <a:ext cx="4191000" cy="914400"/>
          </a:xfrm>
        </p:spPr>
        <p:txBody>
          <a:bodyPr/>
          <a:lstStyle/>
          <a:p>
            <a:r>
              <a:rPr lang="en-US" smtClean="0"/>
              <a:t>ID Si-sensors</a:t>
            </a:r>
          </a:p>
        </p:txBody>
      </p:sp>
      <p:pic>
        <p:nvPicPr>
          <p:cNvPr id="37894" name="Picture 6" descr="a"/>
          <p:cNvPicPr>
            <a:picLocks noChangeAspect="1" noChangeArrowheads="1"/>
          </p:cNvPicPr>
          <p:nvPr/>
        </p:nvPicPr>
        <p:blipFill>
          <a:blip r:embed="rId4" cstate="print"/>
          <a:srcRect/>
          <a:stretch>
            <a:fillRect/>
          </a:stretch>
        </p:blipFill>
        <p:spPr bwMode="auto">
          <a:xfrm>
            <a:off x="9525" y="4019550"/>
            <a:ext cx="2690813" cy="2743200"/>
          </a:xfrm>
          <a:prstGeom prst="rect">
            <a:avLst/>
          </a:prstGeom>
          <a:noFill/>
          <a:ln w="9525">
            <a:noFill/>
            <a:miter lim="800000"/>
            <a:headEnd/>
            <a:tailEnd/>
          </a:ln>
        </p:spPr>
      </p:pic>
      <p:pic>
        <p:nvPicPr>
          <p:cNvPr id="37895" name="Picture 9" descr="a"/>
          <p:cNvPicPr>
            <a:picLocks noChangeAspect="1" noChangeArrowheads="1"/>
          </p:cNvPicPr>
          <p:nvPr/>
        </p:nvPicPr>
        <p:blipFill>
          <a:blip r:embed="rId5" cstate="print"/>
          <a:srcRect/>
          <a:stretch>
            <a:fillRect/>
          </a:stretch>
        </p:blipFill>
        <p:spPr bwMode="auto">
          <a:xfrm>
            <a:off x="0" y="285750"/>
            <a:ext cx="3059113" cy="3327400"/>
          </a:xfrm>
          <a:prstGeom prst="rect">
            <a:avLst/>
          </a:prstGeom>
          <a:noFill/>
          <a:ln w="9525">
            <a:noFill/>
            <a:miter lim="800000"/>
            <a:headEnd/>
            <a:tailEnd/>
          </a:ln>
        </p:spPr>
      </p:pic>
      <p:pic>
        <p:nvPicPr>
          <p:cNvPr id="37896" name="Picture 3" descr="a"/>
          <p:cNvPicPr>
            <a:picLocks noChangeAspect="1" noChangeArrowheads="1"/>
          </p:cNvPicPr>
          <p:nvPr/>
        </p:nvPicPr>
        <p:blipFill>
          <a:blip r:embed="rId6" cstate="print"/>
          <a:srcRect/>
          <a:stretch>
            <a:fillRect/>
          </a:stretch>
        </p:blipFill>
        <p:spPr bwMode="auto">
          <a:xfrm>
            <a:off x="2797175" y="1720850"/>
            <a:ext cx="3500438" cy="1892300"/>
          </a:xfrm>
          <a:prstGeom prst="rect">
            <a:avLst/>
          </a:prstGeom>
          <a:noFill/>
          <a:ln w="9525">
            <a:noFill/>
            <a:miter lim="800000"/>
            <a:headEnd/>
            <a:tailEnd/>
          </a:ln>
        </p:spPr>
      </p:pic>
      <p:pic>
        <p:nvPicPr>
          <p:cNvPr id="37897" name="Picture 7" descr="a"/>
          <p:cNvPicPr>
            <a:picLocks noChangeAspect="1" noChangeArrowheads="1"/>
          </p:cNvPicPr>
          <p:nvPr/>
        </p:nvPicPr>
        <p:blipFill>
          <a:blip r:embed="rId7" cstate="print"/>
          <a:srcRect/>
          <a:stretch>
            <a:fillRect/>
          </a:stretch>
        </p:blipFill>
        <p:spPr bwMode="auto">
          <a:xfrm>
            <a:off x="5791200" y="1071563"/>
            <a:ext cx="3276600" cy="2336800"/>
          </a:xfrm>
          <a:prstGeom prst="rect">
            <a:avLst/>
          </a:prstGeom>
          <a:noFill/>
          <a:ln w="9525">
            <a:noFill/>
            <a:miter lim="800000"/>
            <a:headEnd/>
            <a:tailEnd/>
          </a:ln>
        </p:spPr>
      </p:pic>
      <p:sp>
        <p:nvSpPr>
          <p:cNvPr id="37898" name="Text Box 11"/>
          <p:cNvSpPr txBox="1">
            <a:spLocks noChangeArrowheads="1"/>
          </p:cNvSpPr>
          <p:nvPr/>
        </p:nvSpPr>
        <p:spPr bwMode="auto">
          <a:xfrm>
            <a:off x="0" y="3635375"/>
            <a:ext cx="3046413" cy="336550"/>
          </a:xfrm>
          <a:prstGeom prst="rect">
            <a:avLst/>
          </a:prstGeom>
          <a:solidFill>
            <a:schemeClr val="bg1">
              <a:alpha val="98038"/>
            </a:schemeClr>
          </a:solidFill>
          <a:ln w="9525">
            <a:noFill/>
            <a:miter lim="800000"/>
            <a:headEnd/>
            <a:tailEnd/>
          </a:ln>
        </p:spPr>
        <p:txBody>
          <a:bodyPr wrap="none" anchor="ctr">
            <a:spAutoFit/>
          </a:bodyPr>
          <a:lstStyle/>
          <a:p>
            <a:pPr>
              <a:spcBef>
                <a:spcPct val="50000"/>
              </a:spcBef>
            </a:pPr>
            <a:r>
              <a:rPr lang="en-US" sz="1600" i="1">
                <a:solidFill>
                  <a:srgbClr val="0000FF"/>
                </a:solidFill>
                <a:latin typeface="Tahoma" pitchFamily="34" charset="0"/>
              </a:rPr>
              <a:t>1744 modules, min 50x400 </a:t>
            </a:r>
            <a:r>
              <a:rPr lang="en-US" sz="1600" i="1">
                <a:solidFill>
                  <a:srgbClr val="0000FF"/>
                </a:solidFill>
                <a:latin typeface="Symbol" pitchFamily="18" charset="2"/>
                <a:sym typeface="Symbol" pitchFamily="18" charset="2"/>
              </a:rPr>
              <a:t></a:t>
            </a:r>
            <a:r>
              <a:rPr lang="en-US" sz="1600" i="1">
                <a:solidFill>
                  <a:srgbClr val="0000FF"/>
                </a:solidFill>
                <a:latin typeface="Tahoma" pitchFamily="34" charset="0"/>
              </a:rPr>
              <a:t>m</a:t>
            </a:r>
            <a:r>
              <a:rPr lang="en-US" sz="1600" i="1" baseline="30000">
                <a:solidFill>
                  <a:srgbClr val="0000FF"/>
                </a:solidFill>
                <a:latin typeface="Tahoma" pitchFamily="34" charset="0"/>
              </a:rPr>
              <a:t>2</a:t>
            </a:r>
            <a:endParaRPr lang="en-US" sz="1600">
              <a:latin typeface="Tahoma" pitchFamily="34" charset="0"/>
            </a:endParaRPr>
          </a:p>
        </p:txBody>
      </p:sp>
      <p:sp>
        <p:nvSpPr>
          <p:cNvPr id="37899" name="Text Box 12"/>
          <p:cNvSpPr txBox="1">
            <a:spLocks noChangeArrowheads="1"/>
          </p:cNvSpPr>
          <p:nvPr/>
        </p:nvSpPr>
        <p:spPr bwMode="auto">
          <a:xfrm>
            <a:off x="5721350" y="3532188"/>
            <a:ext cx="3422650" cy="336550"/>
          </a:xfrm>
          <a:prstGeom prst="rect">
            <a:avLst/>
          </a:prstGeom>
          <a:solidFill>
            <a:schemeClr val="bg1">
              <a:alpha val="98038"/>
            </a:schemeClr>
          </a:solidFill>
          <a:ln w="9525">
            <a:noFill/>
            <a:miter lim="800000"/>
            <a:headEnd/>
            <a:tailEnd/>
          </a:ln>
        </p:spPr>
        <p:txBody>
          <a:bodyPr anchor="ctr">
            <a:spAutoFit/>
          </a:bodyPr>
          <a:lstStyle/>
          <a:p>
            <a:pPr>
              <a:spcBef>
                <a:spcPct val="50000"/>
              </a:spcBef>
            </a:pPr>
            <a:r>
              <a:rPr lang="en-US" sz="1600" i="1">
                <a:solidFill>
                  <a:srgbClr val="0000FF"/>
                </a:solidFill>
                <a:latin typeface="Tahoma" pitchFamily="34" charset="0"/>
              </a:rPr>
              <a:t>4088 modules, 80 </a:t>
            </a:r>
            <a:r>
              <a:rPr lang="en-US" sz="1600" i="1">
                <a:solidFill>
                  <a:srgbClr val="0000FF"/>
                </a:solidFill>
                <a:latin typeface="Symbol" pitchFamily="18" charset="2"/>
                <a:sym typeface="Symbol" pitchFamily="18" charset="2"/>
              </a:rPr>
              <a:t></a:t>
            </a:r>
            <a:r>
              <a:rPr lang="en-US" sz="1600" i="1">
                <a:solidFill>
                  <a:srgbClr val="0000FF"/>
                </a:solidFill>
                <a:latin typeface="Tahoma" pitchFamily="34" charset="0"/>
              </a:rPr>
              <a:t>m micro-strips</a:t>
            </a:r>
            <a:endParaRPr lang="en-US" sz="1600">
              <a:latin typeface="Tahoma" pitchFamily="34" charset="0"/>
            </a:endParaRPr>
          </a:p>
        </p:txBody>
      </p:sp>
      <p:sp>
        <p:nvSpPr>
          <p:cNvPr id="37900" name="Text Box 11"/>
          <p:cNvSpPr txBox="1">
            <a:spLocks noChangeArrowheads="1"/>
          </p:cNvSpPr>
          <p:nvPr/>
        </p:nvSpPr>
        <p:spPr bwMode="auto">
          <a:xfrm>
            <a:off x="2971800" y="3629025"/>
            <a:ext cx="838200" cy="336550"/>
          </a:xfrm>
          <a:prstGeom prst="rect">
            <a:avLst/>
          </a:prstGeom>
          <a:solidFill>
            <a:schemeClr val="bg1">
              <a:alpha val="98038"/>
            </a:schemeClr>
          </a:solidFill>
          <a:ln w="9525">
            <a:noFill/>
            <a:miter lim="800000"/>
            <a:headEnd/>
            <a:tailEnd/>
          </a:ln>
        </p:spPr>
        <p:txBody>
          <a:bodyPr anchor="ctr">
            <a:spAutoFit/>
          </a:bodyPr>
          <a:lstStyle/>
          <a:p>
            <a:pPr>
              <a:spcBef>
                <a:spcPct val="50000"/>
              </a:spcBef>
            </a:pPr>
            <a:r>
              <a:rPr lang="cs-CZ" sz="1600" i="1">
                <a:solidFill>
                  <a:srgbClr val="0000FF"/>
                </a:solidFill>
                <a:latin typeface="Tahoma" pitchFamily="34" charset="0"/>
              </a:rPr>
              <a:t>1.8</a:t>
            </a:r>
            <a:r>
              <a:rPr lang="en-US" sz="1600" i="1">
                <a:solidFill>
                  <a:srgbClr val="0000FF"/>
                </a:solidFill>
                <a:latin typeface="Tahoma" pitchFamily="34" charset="0"/>
              </a:rPr>
              <a:t>m</a:t>
            </a:r>
            <a:r>
              <a:rPr lang="en-US" sz="1600" i="1" baseline="30000">
                <a:solidFill>
                  <a:srgbClr val="0000FF"/>
                </a:solidFill>
                <a:latin typeface="Tahoma" pitchFamily="34" charset="0"/>
              </a:rPr>
              <a:t>2</a:t>
            </a:r>
            <a:r>
              <a:rPr lang="cs-CZ" sz="1600" i="1" baseline="30000">
                <a:solidFill>
                  <a:srgbClr val="0000FF"/>
                </a:solidFill>
              </a:rPr>
              <a:t> </a:t>
            </a:r>
            <a:endParaRPr lang="en-US" sz="1600">
              <a:latin typeface="Tahoma" pitchFamily="34" charset="0"/>
            </a:endParaRPr>
          </a:p>
        </p:txBody>
      </p:sp>
      <p:sp>
        <p:nvSpPr>
          <p:cNvPr id="37901" name="Text Box 11"/>
          <p:cNvSpPr txBox="1">
            <a:spLocks noChangeArrowheads="1"/>
          </p:cNvSpPr>
          <p:nvPr/>
        </p:nvSpPr>
        <p:spPr bwMode="auto">
          <a:xfrm>
            <a:off x="8153400" y="3781425"/>
            <a:ext cx="838200" cy="336550"/>
          </a:xfrm>
          <a:prstGeom prst="rect">
            <a:avLst/>
          </a:prstGeom>
          <a:solidFill>
            <a:schemeClr val="bg1">
              <a:alpha val="98038"/>
            </a:schemeClr>
          </a:solidFill>
          <a:ln w="9525">
            <a:noFill/>
            <a:miter lim="800000"/>
            <a:headEnd/>
            <a:tailEnd/>
          </a:ln>
        </p:spPr>
        <p:txBody>
          <a:bodyPr anchor="ctr">
            <a:spAutoFit/>
          </a:bodyPr>
          <a:lstStyle/>
          <a:p>
            <a:pPr>
              <a:spcBef>
                <a:spcPct val="50000"/>
              </a:spcBef>
            </a:pPr>
            <a:r>
              <a:rPr lang="cs-CZ" sz="1600" i="1">
                <a:solidFill>
                  <a:srgbClr val="0000FF"/>
                </a:solidFill>
                <a:latin typeface="Tahoma" pitchFamily="34" charset="0"/>
              </a:rPr>
              <a:t>61</a:t>
            </a:r>
            <a:r>
              <a:rPr lang="en-US" sz="1600" i="1">
                <a:solidFill>
                  <a:srgbClr val="0000FF"/>
                </a:solidFill>
                <a:latin typeface="Tahoma" pitchFamily="34" charset="0"/>
              </a:rPr>
              <a:t>m</a:t>
            </a:r>
            <a:r>
              <a:rPr lang="en-US" sz="1600" i="1" baseline="30000">
                <a:solidFill>
                  <a:srgbClr val="0000FF"/>
                </a:solidFill>
                <a:latin typeface="Tahoma" pitchFamily="34" charset="0"/>
              </a:rPr>
              <a:t>2</a:t>
            </a:r>
            <a:r>
              <a:rPr lang="cs-CZ" sz="1600" i="1" baseline="30000">
                <a:solidFill>
                  <a:srgbClr val="0000FF"/>
                </a:solidFill>
              </a:rPr>
              <a:t> </a:t>
            </a:r>
            <a:endParaRPr lang="en-US" sz="1600">
              <a:latin typeface="Tahoma" pitchFamily="34" charset="0"/>
            </a:endParaRPr>
          </a:p>
        </p:txBody>
      </p:sp>
      <p:sp>
        <p:nvSpPr>
          <p:cNvPr id="37902" name="Zástupný symbol pro číslo snímku 13"/>
          <p:cNvSpPr>
            <a:spLocks noGrp="1"/>
          </p:cNvSpPr>
          <p:nvPr>
            <p:ph type="sldNum" sz="quarter" idx="12"/>
          </p:nvPr>
        </p:nvSpPr>
        <p:spPr>
          <a:xfrm>
            <a:off x="6553200" y="6457950"/>
            <a:ext cx="2133600" cy="476250"/>
          </a:xfrm>
          <a:noFill/>
        </p:spPr>
        <p:txBody>
          <a:bodyPr/>
          <a:lstStyle/>
          <a:p>
            <a:fld id="{688DC7B1-7179-42B5-872B-30BE2727F79C}" type="slidenum">
              <a:rPr lang="en-US" smtClean="0"/>
              <a:pPr/>
              <a:t>20</a:t>
            </a:fld>
            <a:endParaRPr lang="en-US"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a:xfrm>
            <a:off x="457200" y="0"/>
            <a:ext cx="8229600" cy="914400"/>
          </a:xfrm>
        </p:spPr>
        <p:txBody>
          <a:bodyPr/>
          <a:lstStyle/>
          <a:p>
            <a:r>
              <a:rPr lang="en-US" sz="3600" smtClean="0"/>
              <a:t>The TRT (Transition Radiation Tracker)</a:t>
            </a:r>
          </a:p>
        </p:txBody>
      </p:sp>
      <p:pic>
        <p:nvPicPr>
          <p:cNvPr id="38915" name="Picture 1027" descr="Untitled1"/>
          <p:cNvPicPr>
            <a:picLocks noChangeAspect="1" noChangeArrowheads="1"/>
          </p:cNvPicPr>
          <p:nvPr/>
        </p:nvPicPr>
        <p:blipFill>
          <a:blip r:embed="rId3" cstate="print"/>
          <a:srcRect/>
          <a:stretch>
            <a:fillRect/>
          </a:stretch>
        </p:blipFill>
        <p:spPr bwMode="auto">
          <a:xfrm>
            <a:off x="0" y="1447800"/>
            <a:ext cx="3868738" cy="4310063"/>
          </a:xfrm>
          <a:prstGeom prst="rect">
            <a:avLst/>
          </a:prstGeom>
          <a:noFill/>
          <a:ln w="9525">
            <a:noFill/>
            <a:miter lim="800000"/>
            <a:headEnd/>
            <a:tailEnd/>
          </a:ln>
        </p:spPr>
      </p:pic>
      <p:sp>
        <p:nvSpPr>
          <p:cNvPr id="38916" name="Text Box 1028"/>
          <p:cNvSpPr txBox="1">
            <a:spLocks noChangeArrowheads="1"/>
          </p:cNvSpPr>
          <p:nvPr/>
        </p:nvSpPr>
        <p:spPr bwMode="auto">
          <a:xfrm>
            <a:off x="2528888" y="1423988"/>
            <a:ext cx="1339850" cy="369887"/>
          </a:xfrm>
          <a:prstGeom prst="rect">
            <a:avLst/>
          </a:prstGeom>
          <a:noFill/>
          <a:ln w="9525">
            <a:noFill/>
            <a:miter lim="800000"/>
            <a:headEnd/>
            <a:tailEnd/>
          </a:ln>
        </p:spPr>
        <p:txBody>
          <a:bodyPr>
            <a:spAutoFit/>
          </a:bodyPr>
          <a:lstStyle/>
          <a:p>
            <a:pPr>
              <a:spcBef>
                <a:spcPct val="50000"/>
              </a:spcBef>
            </a:pPr>
            <a:endParaRPr lang="cs-CZ"/>
          </a:p>
        </p:txBody>
      </p:sp>
      <p:sp>
        <p:nvSpPr>
          <p:cNvPr id="38917" name="Text Box 1029"/>
          <p:cNvSpPr txBox="1">
            <a:spLocks noChangeArrowheads="1"/>
          </p:cNvSpPr>
          <p:nvPr/>
        </p:nvSpPr>
        <p:spPr bwMode="auto">
          <a:xfrm>
            <a:off x="2133600" y="1431925"/>
            <a:ext cx="1498600" cy="701675"/>
          </a:xfrm>
          <a:prstGeom prst="rect">
            <a:avLst/>
          </a:prstGeom>
          <a:noFill/>
          <a:ln w="9525">
            <a:noFill/>
            <a:miter lim="800000"/>
            <a:headEnd/>
            <a:tailEnd/>
          </a:ln>
        </p:spPr>
        <p:txBody>
          <a:bodyPr>
            <a:spAutoFit/>
          </a:bodyPr>
          <a:lstStyle/>
          <a:p>
            <a:pPr>
              <a:spcBef>
                <a:spcPct val="50000"/>
              </a:spcBef>
            </a:pPr>
            <a:r>
              <a:rPr lang="en-US" sz="2000">
                <a:latin typeface="Tahoma" pitchFamily="34" charset="0"/>
              </a:rPr>
              <a:t>Cathode straw</a:t>
            </a:r>
          </a:p>
        </p:txBody>
      </p:sp>
      <p:sp>
        <p:nvSpPr>
          <p:cNvPr id="38918" name="Text Box 1030"/>
          <p:cNvSpPr txBox="1">
            <a:spLocks noChangeArrowheads="1"/>
          </p:cNvSpPr>
          <p:nvPr/>
        </p:nvSpPr>
        <p:spPr bwMode="auto">
          <a:xfrm>
            <a:off x="1866900" y="2770188"/>
            <a:ext cx="1096963" cy="701675"/>
          </a:xfrm>
          <a:prstGeom prst="rect">
            <a:avLst/>
          </a:prstGeom>
          <a:noFill/>
          <a:ln w="9525">
            <a:noFill/>
            <a:miter lim="800000"/>
            <a:headEnd/>
            <a:tailEnd/>
          </a:ln>
        </p:spPr>
        <p:txBody>
          <a:bodyPr>
            <a:spAutoFit/>
          </a:bodyPr>
          <a:lstStyle/>
          <a:p>
            <a:pPr>
              <a:spcBef>
                <a:spcPct val="50000"/>
              </a:spcBef>
            </a:pPr>
            <a:r>
              <a:rPr lang="en-US" sz="2000">
                <a:latin typeface="Tahoma" pitchFamily="34" charset="0"/>
              </a:rPr>
              <a:t>Anode 	      wire</a:t>
            </a:r>
          </a:p>
        </p:txBody>
      </p:sp>
      <p:sp>
        <p:nvSpPr>
          <p:cNvPr id="38919" name="Text Box 1031"/>
          <p:cNvSpPr txBox="1">
            <a:spLocks noChangeArrowheads="1"/>
          </p:cNvSpPr>
          <p:nvPr/>
        </p:nvSpPr>
        <p:spPr bwMode="auto">
          <a:xfrm>
            <a:off x="406400" y="4724400"/>
            <a:ext cx="854075" cy="461963"/>
          </a:xfrm>
          <a:prstGeom prst="rect">
            <a:avLst/>
          </a:prstGeom>
          <a:noFill/>
          <a:ln w="9525">
            <a:noFill/>
            <a:miter lim="800000"/>
            <a:headEnd/>
            <a:tailEnd/>
          </a:ln>
        </p:spPr>
        <p:txBody>
          <a:bodyPr wrap="none">
            <a:spAutoFit/>
          </a:bodyPr>
          <a:lstStyle/>
          <a:p>
            <a:r>
              <a:rPr lang="en-US" sz="2400">
                <a:solidFill>
                  <a:srgbClr val="048400"/>
                </a:solidFill>
                <a:latin typeface="Comic Sans MS" pitchFamily="66" charset="0"/>
                <a:ea typeface="ＭＳ Ｐゴシック" pitchFamily="34" charset="-128"/>
              </a:rPr>
              <a:t>Foils</a:t>
            </a:r>
            <a:endParaRPr lang="en-US" sz="2400">
              <a:solidFill>
                <a:srgbClr val="000080"/>
              </a:solidFill>
              <a:latin typeface="Comic Sans MS" pitchFamily="66" charset="0"/>
              <a:ea typeface="ＭＳ Ｐゴシック" pitchFamily="34" charset="-128"/>
            </a:endParaRPr>
          </a:p>
        </p:txBody>
      </p:sp>
      <p:pic>
        <p:nvPicPr>
          <p:cNvPr id="38920" name="Picture 1032"/>
          <p:cNvPicPr>
            <a:picLocks noChangeAspect="1" noChangeArrowheads="1"/>
          </p:cNvPicPr>
          <p:nvPr/>
        </p:nvPicPr>
        <p:blipFill>
          <a:blip r:embed="rId4" cstate="print"/>
          <a:srcRect/>
          <a:stretch>
            <a:fillRect/>
          </a:stretch>
        </p:blipFill>
        <p:spPr bwMode="auto">
          <a:xfrm>
            <a:off x="6137275" y="823913"/>
            <a:ext cx="2841625" cy="2047875"/>
          </a:xfrm>
          <a:prstGeom prst="rect">
            <a:avLst/>
          </a:prstGeom>
          <a:noFill/>
          <a:ln w="9525">
            <a:noFill/>
            <a:miter lim="800000"/>
            <a:headEnd/>
            <a:tailEnd/>
          </a:ln>
        </p:spPr>
      </p:pic>
      <p:pic>
        <p:nvPicPr>
          <p:cNvPr id="38921" name="Picture 1033"/>
          <p:cNvPicPr>
            <a:picLocks noChangeAspect="1" noChangeArrowheads="1"/>
          </p:cNvPicPr>
          <p:nvPr/>
        </p:nvPicPr>
        <p:blipFill>
          <a:blip r:embed="rId5" cstate="print"/>
          <a:srcRect/>
          <a:stretch>
            <a:fillRect/>
          </a:stretch>
        </p:blipFill>
        <p:spPr bwMode="auto">
          <a:xfrm>
            <a:off x="4191000" y="990600"/>
            <a:ext cx="1778000" cy="1239838"/>
          </a:xfrm>
          <a:prstGeom prst="rect">
            <a:avLst/>
          </a:prstGeom>
          <a:noFill/>
          <a:ln w="9525">
            <a:noFill/>
            <a:miter lim="800000"/>
            <a:headEnd/>
            <a:tailEnd/>
          </a:ln>
        </p:spPr>
      </p:pic>
      <p:sp>
        <p:nvSpPr>
          <p:cNvPr id="38922" name="Text Box 1034"/>
          <p:cNvSpPr txBox="1">
            <a:spLocks noChangeArrowheads="1"/>
          </p:cNvSpPr>
          <p:nvPr/>
        </p:nvSpPr>
        <p:spPr bwMode="auto">
          <a:xfrm>
            <a:off x="4276725" y="2403475"/>
            <a:ext cx="1860550" cy="366713"/>
          </a:xfrm>
          <a:prstGeom prst="rect">
            <a:avLst/>
          </a:prstGeom>
          <a:noFill/>
          <a:ln w="9525">
            <a:noFill/>
            <a:miter lim="800000"/>
            <a:headEnd/>
            <a:tailEnd/>
          </a:ln>
        </p:spPr>
        <p:txBody>
          <a:bodyPr>
            <a:spAutoFit/>
          </a:bodyPr>
          <a:lstStyle/>
          <a:p>
            <a:pPr>
              <a:spcBef>
                <a:spcPct val="50000"/>
              </a:spcBef>
            </a:pPr>
            <a:r>
              <a:rPr lang="en-US">
                <a:solidFill>
                  <a:srgbClr val="0000B4"/>
                </a:solidFill>
                <a:latin typeface="Tahoma" pitchFamily="34" charset="0"/>
              </a:rPr>
              <a:t>Barrel   end-cap</a:t>
            </a:r>
            <a:endParaRPr lang="en-US"/>
          </a:p>
        </p:txBody>
      </p:sp>
      <p:sp>
        <p:nvSpPr>
          <p:cNvPr id="38923" name="Text Box 1035"/>
          <p:cNvSpPr txBox="1">
            <a:spLocks noChangeArrowheads="1"/>
          </p:cNvSpPr>
          <p:nvPr/>
        </p:nvSpPr>
        <p:spPr bwMode="auto">
          <a:xfrm>
            <a:off x="4508500" y="704850"/>
            <a:ext cx="1354138" cy="366713"/>
          </a:xfrm>
          <a:prstGeom prst="rect">
            <a:avLst/>
          </a:prstGeom>
          <a:noFill/>
          <a:ln w="9525">
            <a:noFill/>
            <a:miter lim="800000"/>
            <a:headEnd/>
            <a:tailEnd/>
          </a:ln>
        </p:spPr>
        <p:txBody>
          <a:bodyPr>
            <a:spAutoFit/>
          </a:bodyPr>
          <a:lstStyle/>
          <a:p>
            <a:pPr>
              <a:spcBef>
                <a:spcPct val="50000"/>
              </a:spcBef>
            </a:pPr>
            <a:r>
              <a:rPr lang="en-US">
                <a:solidFill>
                  <a:srgbClr val="0000B4"/>
                </a:solidFill>
                <a:latin typeface="Tahoma" pitchFamily="34" charset="0"/>
              </a:rPr>
              <a:t>radiator</a:t>
            </a:r>
            <a:endParaRPr lang="en-US"/>
          </a:p>
        </p:txBody>
      </p:sp>
      <p:sp>
        <p:nvSpPr>
          <p:cNvPr id="38924" name="Line 1036"/>
          <p:cNvSpPr>
            <a:spLocks noChangeShapeType="1"/>
          </p:cNvSpPr>
          <p:nvPr/>
        </p:nvSpPr>
        <p:spPr bwMode="auto">
          <a:xfrm flipV="1">
            <a:off x="4725988" y="1943100"/>
            <a:ext cx="273050" cy="460375"/>
          </a:xfrm>
          <a:prstGeom prst="line">
            <a:avLst/>
          </a:prstGeom>
          <a:noFill/>
          <a:ln w="38100">
            <a:solidFill>
              <a:srgbClr val="66FFFF"/>
            </a:solidFill>
            <a:round/>
            <a:headEnd/>
            <a:tailEnd type="triangle" w="med" len="med"/>
          </a:ln>
        </p:spPr>
        <p:txBody>
          <a:bodyPr wrap="none" anchor="ctr"/>
          <a:lstStyle/>
          <a:p>
            <a:endParaRPr lang="cs-CZ"/>
          </a:p>
        </p:txBody>
      </p:sp>
      <p:sp>
        <p:nvSpPr>
          <p:cNvPr id="38925" name="Line 1037"/>
          <p:cNvSpPr>
            <a:spLocks noChangeShapeType="1"/>
          </p:cNvSpPr>
          <p:nvPr/>
        </p:nvSpPr>
        <p:spPr bwMode="auto">
          <a:xfrm flipV="1">
            <a:off x="6062663" y="2403475"/>
            <a:ext cx="1023937" cy="176213"/>
          </a:xfrm>
          <a:prstGeom prst="line">
            <a:avLst/>
          </a:prstGeom>
          <a:noFill/>
          <a:ln w="38100">
            <a:solidFill>
              <a:srgbClr val="66FFFF"/>
            </a:solidFill>
            <a:round/>
            <a:headEnd/>
            <a:tailEnd type="triangle" w="med" len="med"/>
          </a:ln>
        </p:spPr>
        <p:txBody>
          <a:bodyPr wrap="none" anchor="ctr"/>
          <a:lstStyle/>
          <a:p>
            <a:endParaRPr lang="cs-CZ"/>
          </a:p>
        </p:txBody>
      </p:sp>
      <p:sp>
        <p:nvSpPr>
          <p:cNvPr id="38926" name="Rectangle 1038"/>
          <p:cNvSpPr>
            <a:spLocks noChangeArrowheads="1"/>
          </p:cNvSpPr>
          <p:nvPr/>
        </p:nvSpPr>
        <p:spPr bwMode="auto">
          <a:xfrm>
            <a:off x="6858000" y="2465388"/>
            <a:ext cx="2192338" cy="304800"/>
          </a:xfrm>
          <a:prstGeom prst="rect">
            <a:avLst/>
          </a:prstGeom>
          <a:solidFill>
            <a:schemeClr val="bg1">
              <a:alpha val="50195"/>
            </a:schemeClr>
          </a:solidFill>
          <a:ln w="9525">
            <a:noFill/>
            <a:miter lim="800000"/>
            <a:headEnd/>
            <a:tailEnd/>
          </a:ln>
        </p:spPr>
        <p:txBody>
          <a:bodyPr wrap="none">
            <a:spAutoFit/>
          </a:bodyPr>
          <a:lstStyle/>
          <a:p>
            <a:r>
              <a:rPr lang="en-GB" sz="1400" i="1">
                <a:solidFill>
                  <a:srgbClr val="000080"/>
                </a:solidFill>
                <a:latin typeface="Tahoma" pitchFamily="34" charset="0"/>
              </a:rPr>
              <a:t>Polypropylene foils (15</a:t>
            </a:r>
            <a:r>
              <a:rPr lang="en-GB" sz="1400" i="1">
                <a:solidFill>
                  <a:srgbClr val="0000B4"/>
                </a:solidFill>
              </a:rPr>
              <a:t> </a:t>
            </a:r>
            <a:r>
              <a:rPr lang="en-GB" sz="1400" i="1">
                <a:solidFill>
                  <a:srgbClr val="000080"/>
                </a:solidFill>
                <a:latin typeface="Symbol" pitchFamily="18" charset="2"/>
                <a:sym typeface="Symbol" pitchFamily="18" charset="2"/>
              </a:rPr>
              <a:t></a:t>
            </a:r>
            <a:r>
              <a:rPr lang="en-GB" sz="1400" i="1">
                <a:solidFill>
                  <a:srgbClr val="000080"/>
                </a:solidFill>
                <a:latin typeface="Tahoma" pitchFamily="34" charset="0"/>
              </a:rPr>
              <a:t>)</a:t>
            </a:r>
            <a:endParaRPr lang="en-US" sz="2200" b="1">
              <a:solidFill>
                <a:srgbClr val="000080"/>
              </a:solidFill>
            </a:endParaRPr>
          </a:p>
        </p:txBody>
      </p:sp>
      <p:pic>
        <p:nvPicPr>
          <p:cNvPr id="38927" name="Picture 1039"/>
          <p:cNvPicPr>
            <a:picLocks noChangeAspect="1" noChangeArrowheads="1"/>
          </p:cNvPicPr>
          <p:nvPr/>
        </p:nvPicPr>
        <p:blipFill>
          <a:blip r:embed="rId6" cstate="print"/>
          <a:srcRect/>
          <a:stretch>
            <a:fillRect/>
          </a:stretch>
        </p:blipFill>
        <p:spPr bwMode="auto">
          <a:xfrm>
            <a:off x="3381375" y="2871788"/>
            <a:ext cx="2481263" cy="1612900"/>
          </a:xfrm>
          <a:prstGeom prst="rect">
            <a:avLst/>
          </a:prstGeom>
          <a:noFill/>
          <a:ln w="9525">
            <a:noFill/>
            <a:miter lim="800000"/>
            <a:headEnd/>
            <a:tailEnd/>
          </a:ln>
        </p:spPr>
      </p:pic>
      <p:sp>
        <p:nvSpPr>
          <p:cNvPr id="38928" name="Text Box 1040"/>
          <p:cNvSpPr txBox="1">
            <a:spLocks noChangeArrowheads="1"/>
          </p:cNvSpPr>
          <p:nvPr/>
        </p:nvSpPr>
        <p:spPr bwMode="auto">
          <a:xfrm>
            <a:off x="3338513" y="3848100"/>
            <a:ext cx="938212" cy="523875"/>
          </a:xfrm>
          <a:prstGeom prst="rect">
            <a:avLst/>
          </a:prstGeom>
          <a:solidFill>
            <a:schemeClr val="bg1"/>
          </a:solidFill>
          <a:ln w="9525">
            <a:noFill/>
            <a:miter lim="800000"/>
            <a:headEnd/>
            <a:tailEnd/>
          </a:ln>
        </p:spPr>
        <p:txBody>
          <a:bodyPr>
            <a:spAutoFit/>
          </a:bodyPr>
          <a:lstStyle/>
          <a:p>
            <a:pPr>
              <a:spcBef>
                <a:spcPct val="50000"/>
              </a:spcBef>
            </a:pPr>
            <a:r>
              <a:rPr lang="en-US" sz="1400">
                <a:latin typeface="Tahoma" pitchFamily="34" charset="0"/>
              </a:rPr>
              <a:t>charged particles</a:t>
            </a:r>
            <a:endParaRPr lang="en-US"/>
          </a:p>
        </p:txBody>
      </p:sp>
      <p:sp>
        <p:nvSpPr>
          <p:cNvPr id="38929" name="Rectangle 1041"/>
          <p:cNvSpPr>
            <a:spLocks noChangeArrowheads="1"/>
          </p:cNvSpPr>
          <p:nvPr/>
        </p:nvSpPr>
        <p:spPr bwMode="auto">
          <a:xfrm>
            <a:off x="4819650" y="3598863"/>
            <a:ext cx="100013" cy="249237"/>
          </a:xfrm>
          <a:prstGeom prst="rect">
            <a:avLst/>
          </a:prstGeom>
          <a:solidFill>
            <a:schemeClr val="bg1"/>
          </a:solidFill>
          <a:ln w="9525">
            <a:noFill/>
            <a:miter lim="800000"/>
            <a:headEnd/>
            <a:tailEnd/>
          </a:ln>
        </p:spPr>
        <p:txBody>
          <a:bodyPr wrap="none" anchor="ctr"/>
          <a:lstStyle/>
          <a:p>
            <a:endParaRPr lang="cs-CZ"/>
          </a:p>
        </p:txBody>
      </p:sp>
      <p:pic>
        <p:nvPicPr>
          <p:cNvPr id="38930" name="Picture 1042" descr="a"/>
          <p:cNvPicPr>
            <a:picLocks noChangeAspect="1" noChangeArrowheads="1"/>
          </p:cNvPicPr>
          <p:nvPr/>
        </p:nvPicPr>
        <p:blipFill>
          <a:blip r:embed="rId7" cstate="print"/>
          <a:srcRect/>
          <a:stretch>
            <a:fillRect/>
          </a:stretch>
        </p:blipFill>
        <p:spPr bwMode="auto">
          <a:xfrm>
            <a:off x="6019800" y="2957513"/>
            <a:ext cx="3014663" cy="3402012"/>
          </a:xfrm>
          <a:prstGeom prst="rect">
            <a:avLst/>
          </a:prstGeom>
          <a:noFill/>
          <a:ln w="9525">
            <a:noFill/>
            <a:miter lim="800000"/>
            <a:headEnd/>
            <a:tailEnd/>
          </a:ln>
        </p:spPr>
      </p:pic>
      <p:sp>
        <p:nvSpPr>
          <p:cNvPr id="38931" name="Rectangle 1043"/>
          <p:cNvSpPr>
            <a:spLocks noChangeArrowheads="1"/>
          </p:cNvSpPr>
          <p:nvPr/>
        </p:nvSpPr>
        <p:spPr bwMode="auto">
          <a:xfrm>
            <a:off x="1895475" y="4365625"/>
            <a:ext cx="2381250" cy="581025"/>
          </a:xfrm>
          <a:prstGeom prst="rect">
            <a:avLst/>
          </a:prstGeom>
          <a:solidFill>
            <a:srgbClr val="FFFFCC"/>
          </a:solidFill>
          <a:ln w="9525">
            <a:noFill/>
            <a:miter lim="800000"/>
            <a:headEnd/>
            <a:tailEnd/>
          </a:ln>
        </p:spPr>
        <p:txBody>
          <a:bodyPr>
            <a:spAutoFit/>
          </a:bodyPr>
          <a:lstStyle/>
          <a:p>
            <a:r>
              <a:rPr lang="en-US" sz="1600">
                <a:solidFill>
                  <a:srgbClr val="000099"/>
                </a:solidFill>
                <a:latin typeface="Tahoma" pitchFamily="34" charset="0"/>
              </a:rPr>
              <a:t>GAS mixture </a:t>
            </a:r>
            <a:r>
              <a:rPr lang="en-US" sz="1600" i="1">
                <a:solidFill>
                  <a:srgbClr val="000099"/>
                </a:solidFill>
                <a:latin typeface="Tahoma" pitchFamily="34" charset="0"/>
              </a:rPr>
              <a:t>Xe/CO</a:t>
            </a:r>
            <a:r>
              <a:rPr lang="en-US" sz="1600" i="1" baseline="-25000">
                <a:solidFill>
                  <a:srgbClr val="000099"/>
                </a:solidFill>
                <a:latin typeface="Tahoma" pitchFamily="34" charset="0"/>
              </a:rPr>
              <a:t>2</a:t>
            </a:r>
            <a:r>
              <a:rPr lang="en-US" sz="1600" i="1">
                <a:solidFill>
                  <a:srgbClr val="000099"/>
                </a:solidFill>
                <a:latin typeface="Tahoma" pitchFamily="34" charset="0"/>
              </a:rPr>
              <a:t>/O</a:t>
            </a:r>
            <a:r>
              <a:rPr lang="en-US" sz="1600" i="1" baseline="-25000">
                <a:solidFill>
                  <a:srgbClr val="000099"/>
                </a:solidFill>
                <a:latin typeface="Tahoma" pitchFamily="34" charset="0"/>
              </a:rPr>
              <a:t>2</a:t>
            </a:r>
            <a:r>
              <a:rPr lang="en-US" sz="1600" i="1">
                <a:solidFill>
                  <a:srgbClr val="000099"/>
                </a:solidFill>
                <a:latin typeface="Tahoma" pitchFamily="34" charset="0"/>
              </a:rPr>
              <a:t> (70/27/3)</a:t>
            </a:r>
            <a:r>
              <a:rPr lang="en-US" sz="1600" b="1">
                <a:solidFill>
                  <a:srgbClr val="000099"/>
                </a:solidFill>
                <a:latin typeface="Tahoma" pitchFamily="34" charset="0"/>
              </a:rPr>
              <a:t> </a:t>
            </a:r>
            <a:endParaRPr lang="en-US" sz="1600" b="1">
              <a:solidFill>
                <a:srgbClr val="FF0000"/>
              </a:solidFill>
              <a:latin typeface="Tahoma" pitchFamily="34" charset="0"/>
            </a:endParaRPr>
          </a:p>
        </p:txBody>
      </p:sp>
      <p:sp>
        <p:nvSpPr>
          <p:cNvPr id="38932" name="Zástupný symbol pro datum 19"/>
          <p:cNvSpPr>
            <a:spLocks noGrp="1"/>
          </p:cNvSpPr>
          <p:nvPr>
            <p:ph type="dt" sz="quarter" idx="10"/>
          </p:nvPr>
        </p:nvSpPr>
        <p:spPr>
          <a:xfrm>
            <a:off x="457200" y="6381750"/>
            <a:ext cx="2133600" cy="476250"/>
          </a:xfrm>
          <a:noFill/>
        </p:spPr>
        <p:txBody>
          <a:bodyPr/>
          <a:lstStyle/>
          <a:p>
            <a:r>
              <a:rPr lang="cs-CZ" dirty="0" smtClean="0"/>
              <a:t>7.12.2010</a:t>
            </a:r>
            <a:endParaRPr lang="en-US" dirty="0" smtClean="0"/>
          </a:p>
        </p:txBody>
      </p:sp>
      <p:sp>
        <p:nvSpPr>
          <p:cNvPr id="38933" name="Zástupný symbol pro číslo snímku 20"/>
          <p:cNvSpPr>
            <a:spLocks noGrp="1"/>
          </p:cNvSpPr>
          <p:nvPr>
            <p:ph type="sldNum" sz="quarter" idx="12"/>
          </p:nvPr>
        </p:nvSpPr>
        <p:spPr>
          <a:xfrm>
            <a:off x="6553200" y="6400799"/>
            <a:ext cx="2133600" cy="320675"/>
          </a:xfrm>
          <a:noFill/>
        </p:spPr>
        <p:txBody>
          <a:bodyPr/>
          <a:lstStyle/>
          <a:p>
            <a:fld id="{2CB01273-C830-4353-A257-8E32EB42A679}" type="slidenum">
              <a:rPr lang="en-US" smtClean="0"/>
              <a:pPr/>
              <a:t>21</a:t>
            </a:fld>
            <a:endParaRPr lang="en-US" dirty="0" smtClean="0"/>
          </a:p>
        </p:txBody>
      </p:sp>
      <p:sp>
        <p:nvSpPr>
          <p:cNvPr id="38934" name="Zástupný symbol pro zápatí 21"/>
          <p:cNvSpPr>
            <a:spLocks noGrp="1"/>
          </p:cNvSpPr>
          <p:nvPr>
            <p:ph type="ftr" sz="quarter" idx="11"/>
          </p:nvPr>
        </p:nvSpPr>
        <p:spPr>
          <a:xfrm>
            <a:off x="2514600" y="6245225"/>
            <a:ext cx="2895600" cy="476250"/>
          </a:xfrm>
          <a:noFill/>
        </p:spPr>
        <p:txBody>
          <a:bodyPr/>
          <a:lstStyle/>
          <a:p>
            <a:r>
              <a:rPr lang="en-US" dirty="0" err="1" smtClean="0"/>
              <a:t>S.Nemecek</a:t>
            </a:r>
            <a:r>
              <a:rPr lang="en-US" dirty="0" smtClean="0"/>
              <a:t>:  Experiment ATLAS - first year of collisions</a:t>
            </a:r>
            <a:endParaRPr lang="en-US"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a:xfrm>
            <a:off x="457200" y="6381750"/>
            <a:ext cx="2133600" cy="476250"/>
          </a:xfrm>
        </p:spPr>
        <p:txBody>
          <a:bodyPr/>
          <a:lstStyle/>
          <a:p>
            <a:pPr>
              <a:defRPr/>
            </a:pPr>
            <a:r>
              <a:rPr lang="cs-CZ" smtClean="0"/>
              <a:t>7.12.2010</a:t>
            </a:r>
            <a:endParaRPr lang="en-US" dirty="0"/>
          </a:p>
        </p:txBody>
      </p:sp>
      <p:sp>
        <p:nvSpPr>
          <p:cNvPr id="3" name="Zástupný symbol pro zápatí 2"/>
          <p:cNvSpPr>
            <a:spLocks noGrp="1"/>
          </p:cNvSpPr>
          <p:nvPr>
            <p:ph type="ftr" sz="quarter" idx="11"/>
          </p:nvPr>
        </p:nvSpPr>
        <p:spPr>
          <a:xfrm>
            <a:off x="2286000" y="6397625"/>
            <a:ext cx="5105400" cy="384175"/>
          </a:xfrm>
        </p:spPr>
        <p:txBody>
          <a:bodyPr/>
          <a:lstStyle/>
          <a:p>
            <a:pPr>
              <a:defRPr/>
            </a:pPr>
            <a:r>
              <a:rPr lang="en-US" dirty="0" err="1" smtClean="0"/>
              <a:t>S.Nemecek</a:t>
            </a:r>
            <a:r>
              <a:rPr lang="en-US" dirty="0" smtClean="0"/>
              <a:t>:  Experiment ATLAS - first year of collisions</a:t>
            </a:r>
            <a:endParaRPr lang="en-US" dirty="0"/>
          </a:p>
        </p:txBody>
      </p:sp>
      <p:sp>
        <p:nvSpPr>
          <p:cNvPr id="4" name="Zástupný symbol pro číslo snímku 3"/>
          <p:cNvSpPr>
            <a:spLocks noGrp="1"/>
          </p:cNvSpPr>
          <p:nvPr>
            <p:ph type="sldNum" sz="quarter" idx="12"/>
          </p:nvPr>
        </p:nvSpPr>
        <p:spPr>
          <a:xfrm>
            <a:off x="6629400" y="6381750"/>
            <a:ext cx="2133600" cy="476250"/>
          </a:xfrm>
        </p:spPr>
        <p:txBody>
          <a:bodyPr/>
          <a:lstStyle/>
          <a:p>
            <a:pPr>
              <a:defRPr/>
            </a:pPr>
            <a:fld id="{915063FD-2C43-4468-83FD-E70B8B536844}" type="slidenum">
              <a:rPr lang="en-US" smtClean="0"/>
              <a:pPr>
                <a:defRPr/>
              </a:pPr>
              <a:t>22</a:t>
            </a:fld>
            <a:endParaRPr lang="en-US" dirty="0"/>
          </a:p>
        </p:txBody>
      </p:sp>
      <p:pic>
        <p:nvPicPr>
          <p:cNvPr id="144386" name="Picture 2"/>
          <p:cNvPicPr>
            <a:picLocks noChangeAspect="1" noChangeArrowheads="1"/>
          </p:cNvPicPr>
          <p:nvPr/>
        </p:nvPicPr>
        <p:blipFill>
          <a:blip r:embed="rId2" cstate="print"/>
          <a:srcRect/>
          <a:stretch>
            <a:fillRect/>
          </a:stretch>
        </p:blipFill>
        <p:spPr bwMode="auto">
          <a:xfrm>
            <a:off x="152400" y="884410"/>
            <a:ext cx="8839200" cy="5287790"/>
          </a:xfrm>
          <a:prstGeom prst="rect">
            <a:avLst/>
          </a:prstGeom>
          <a:noFill/>
          <a:ln w="9525">
            <a:noFill/>
            <a:miter lim="800000"/>
            <a:headEnd/>
            <a:tailEnd/>
          </a:ln>
        </p:spPr>
      </p:pic>
      <p:cxnSp>
        <p:nvCxnSpPr>
          <p:cNvPr id="7" name="Přímá spojovací šipka 6"/>
          <p:cNvCxnSpPr/>
          <p:nvPr/>
        </p:nvCxnSpPr>
        <p:spPr>
          <a:xfrm rot="5400000">
            <a:off x="3841899" y="3581400"/>
            <a:ext cx="1905000" cy="838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ovéPole 7"/>
          <p:cNvSpPr txBox="1"/>
          <p:nvPr/>
        </p:nvSpPr>
        <p:spPr>
          <a:xfrm>
            <a:off x="3733800" y="2362200"/>
            <a:ext cx="3397084" cy="646331"/>
          </a:xfrm>
          <a:prstGeom prst="rect">
            <a:avLst/>
          </a:prstGeom>
          <a:solidFill>
            <a:schemeClr val="bg1"/>
          </a:solidFill>
          <a:ln w="38100">
            <a:solidFill>
              <a:srgbClr val="FF0000"/>
            </a:solidFill>
          </a:ln>
        </p:spPr>
        <p:txBody>
          <a:bodyPr wrap="none" rtlCol="0">
            <a:spAutoFit/>
          </a:bodyPr>
          <a:lstStyle/>
          <a:p>
            <a:r>
              <a:rPr lang="cs-CZ" dirty="0" smtClean="0"/>
              <a:t>Místo přeměny Gama kvanta</a:t>
            </a:r>
          </a:p>
          <a:p>
            <a:r>
              <a:rPr lang="cs-CZ" dirty="0" smtClean="0"/>
              <a:t>na elektron a positron, R=30cm</a:t>
            </a:r>
            <a:endParaRPr lang="cs-CZ" dirty="0"/>
          </a:p>
        </p:txBody>
      </p:sp>
      <p:sp>
        <p:nvSpPr>
          <p:cNvPr id="10" name="TextovéPole 9"/>
          <p:cNvSpPr txBox="1"/>
          <p:nvPr/>
        </p:nvSpPr>
        <p:spPr>
          <a:xfrm>
            <a:off x="2895600" y="2819400"/>
            <a:ext cx="447558" cy="369332"/>
          </a:xfrm>
          <a:prstGeom prst="rect">
            <a:avLst/>
          </a:prstGeom>
          <a:solidFill>
            <a:srgbClr val="92D050"/>
          </a:solidFill>
        </p:spPr>
        <p:txBody>
          <a:bodyPr wrap="none" rtlCol="0">
            <a:spAutoFit/>
          </a:bodyPr>
          <a:lstStyle/>
          <a:p>
            <a:r>
              <a:rPr lang="cs-CZ" dirty="0" smtClean="0"/>
              <a:t>e+</a:t>
            </a:r>
            <a:endParaRPr lang="cs-CZ" dirty="0"/>
          </a:p>
        </p:txBody>
      </p:sp>
      <p:sp>
        <p:nvSpPr>
          <p:cNvPr id="11" name="TextovéPole 10"/>
          <p:cNvSpPr txBox="1"/>
          <p:nvPr/>
        </p:nvSpPr>
        <p:spPr>
          <a:xfrm>
            <a:off x="1524000" y="2971800"/>
            <a:ext cx="389850" cy="369332"/>
          </a:xfrm>
          <a:prstGeom prst="rect">
            <a:avLst/>
          </a:prstGeom>
          <a:solidFill>
            <a:srgbClr val="7030A0"/>
          </a:solidFill>
        </p:spPr>
        <p:txBody>
          <a:bodyPr wrap="none" rtlCol="0">
            <a:spAutoFit/>
          </a:bodyPr>
          <a:lstStyle/>
          <a:p>
            <a:r>
              <a:rPr lang="cs-CZ" dirty="0" smtClean="0"/>
              <a:t>e-</a:t>
            </a:r>
            <a:endParaRPr lang="cs-CZ" dirty="0"/>
          </a:p>
        </p:txBody>
      </p:sp>
      <p:sp>
        <p:nvSpPr>
          <p:cNvPr id="12" name="TextovéPole 11"/>
          <p:cNvSpPr txBox="1"/>
          <p:nvPr/>
        </p:nvSpPr>
        <p:spPr>
          <a:xfrm>
            <a:off x="1676400" y="228600"/>
            <a:ext cx="5729454" cy="461665"/>
          </a:xfrm>
          <a:prstGeom prst="rect">
            <a:avLst/>
          </a:prstGeom>
          <a:noFill/>
        </p:spPr>
        <p:txBody>
          <a:bodyPr wrap="none" rtlCol="0">
            <a:spAutoFit/>
          </a:bodyPr>
          <a:lstStyle/>
          <a:p>
            <a:r>
              <a:rPr lang="cs-CZ" sz="2400" dirty="0" smtClean="0"/>
              <a:t>Rekonstrukce drah ve vnitřním detektoru</a:t>
            </a:r>
            <a:endParaRPr lang="cs-CZ"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ate Placeholder 2"/>
          <p:cNvSpPr>
            <a:spLocks noGrp="1"/>
          </p:cNvSpPr>
          <p:nvPr>
            <p:ph type="dt" sz="quarter" idx="10"/>
          </p:nvPr>
        </p:nvSpPr>
        <p:spPr>
          <a:noFill/>
        </p:spPr>
        <p:txBody>
          <a:bodyPr/>
          <a:lstStyle/>
          <a:p>
            <a:r>
              <a:rPr lang="cs-CZ" smtClean="0"/>
              <a:t>7.12.2010</a:t>
            </a:r>
            <a:endParaRPr lang="en-US" smtClean="0"/>
          </a:p>
        </p:txBody>
      </p:sp>
      <p:sp>
        <p:nvSpPr>
          <p:cNvPr id="40963" name="Footer Placeholder 3"/>
          <p:cNvSpPr>
            <a:spLocks noGrp="1"/>
          </p:cNvSpPr>
          <p:nvPr>
            <p:ph type="ftr" sz="quarter" idx="11"/>
          </p:nvPr>
        </p:nvSpPr>
        <p:spPr>
          <a:noFill/>
        </p:spPr>
        <p:txBody>
          <a:bodyPr/>
          <a:lstStyle/>
          <a:p>
            <a:r>
              <a:rPr lang="en-US" smtClean="0"/>
              <a:t>S.Nemecek:  Experiment ATLAS - first year of collisions</a:t>
            </a:r>
            <a:endParaRPr lang="en-US" smtClean="0">
              <a:solidFill>
                <a:schemeClr val="bg2"/>
              </a:solidFill>
            </a:endParaRPr>
          </a:p>
        </p:txBody>
      </p:sp>
      <p:sp>
        <p:nvSpPr>
          <p:cNvPr id="40964" name="Rectangle 2"/>
          <p:cNvSpPr>
            <a:spLocks noGrp="1" noChangeArrowheads="1"/>
          </p:cNvSpPr>
          <p:nvPr>
            <p:ph type="title"/>
          </p:nvPr>
        </p:nvSpPr>
        <p:spPr/>
        <p:txBody>
          <a:bodyPr/>
          <a:lstStyle/>
          <a:p>
            <a:r>
              <a:rPr lang="en-US" smtClean="0"/>
              <a:t>ATLAS</a:t>
            </a:r>
          </a:p>
        </p:txBody>
      </p:sp>
      <p:pic>
        <p:nvPicPr>
          <p:cNvPr id="40965" name="Picture 3" descr="Event"/>
          <p:cNvPicPr>
            <a:picLocks noChangeAspect="1" noChangeArrowheads="1"/>
          </p:cNvPicPr>
          <p:nvPr/>
        </p:nvPicPr>
        <p:blipFill>
          <a:blip r:embed="rId3" cstate="print"/>
          <a:srcRect/>
          <a:stretch>
            <a:fillRect/>
          </a:stretch>
        </p:blipFill>
        <p:spPr bwMode="auto">
          <a:xfrm>
            <a:off x="0" y="0"/>
            <a:ext cx="9144000" cy="7429500"/>
          </a:xfrm>
          <a:prstGeom prst="rect">
            <a:avLst/>
          </a:prstGeom>
          <a:noFill/>
          <a:ln w="19050">
            <a:solidFill>
              <a:srgbClr val="000000"/>
            </a:solidFill>
            <a:miter lim="800000"/>
            <a:headEnd/>
            <a:tailEnd/>
          </a:ln>
        </p:spPr>
      </p:pic>
      <p:grpSp>
        <p:nvGrpSpPr>
          <p:cNvPr id="40966" name="Group 4"/>
          <p:cNvGrpSpPr>
            <a:grpSpLocks/>
          </p:cNvGrpSpPr>
          <p:nvPr/>
        </p:nvGrpSpPr>
        <p:grpSpPr bwMode="auto">
          <a:xfrm>
            <a:off x="495300" y="1625600"/>
            <a:ext cx="8261350" cy="4116388"/>
            <a:chOff x="338" y="1024"/>
            <a:chExt cx="5638" cy="2593"/>
          </a:xfrm>
        </p:grpSpPr>
        <p:sp>
          <p:nvSpPr>
            <p:cNvPr id="40968" name="Text Box 5"/>
            <p:cNvSpPr txBox="1">
              <a:spLocks noChangeArrowheads="1"/>
            </p:cNvSpPr>
            <p:nvPr/>
          </p:nvSpPr>
          <p:spPr bwMode="auto">
            <a:xfrm>
              <a:off x="4088" y="1260"/>
              <a:ext cx="1888" cy="219"/>
            </a:xfrm>
            <a:prstGeom prst="rect">
              <a:avLst/>
            </a:prstGeom>
            <a:solidFill>
              <a:srgbClr val="00FFFF">
                <a:alpha val="98038"/>
              </a:srgbClr>
            </a:solidFill>
            <a:ln w="9525">
              <a:noFill/>
              <a:miter lim="800000"/>
              <a:headEnd/>
              <a:tailEnd/>
            </a:ln>
          </p:spPr>
          <p:txBody>
            <a:bodyPr anchor="b"/>
            <a:lstStyle/>
            <a:p>
              <a:pPr>
                <a:spcBef>
                  <a:spcPct val="50000"/>
                </a:spcBef>
              </a:pPr>
              <a:r>
                <a:rPr lang="en-US">
                  <a:solidFill>
                    <a:srgbClr val="1D0F88"/>
                  </a:solidFill>
                  <a:latin typeface="Tahoma" pitchFamily="34" charset="0"/>
                </a:rPr>
                <a:t>2T Central Solenoid</a:t>
              </a:r>
              <a:endParaRPr lang="en-US">
                <a:latin typeface="Tahoma" pitchFamily="34" charset="0"/>
              </a:endParaRPr>
            </a:p>
          </p:txBody>
        </p:sp>
        <p:sp>
          <p:nvSpPr>
            <p:cNvPr id="40969" name="Text Box 6"/>
            <p:cNvSpPr txBox="1">
              <a:spLocks noChangeArrowheads="1"/>
            </p:cNvSpPr>
            <p:nvPr/>
          </p:nvSpPr>
          <p:spPr bwMode="auto">
            <a:xfrm>
              <a:off x="649" y="2800"/>
              <a:ext cx="1888" cy="408"/>
            </a:xfrm>
            <a:prstGeom prst="rect">
              <a:avLst/>
            </a:prstGeom>
            <a:solidFill>
              <a:srgbClr val="AFAAB0">
                <a:alpha val="98038"/>
              </a:srgbClr>
            </a:solidFill>
            <a:ln w="9525">
              <a:noFill/>
              <a:miter lim="800000"/>
              <a:headEnd/>
              <a:tailEnd/>
            </a:ln>
          </p:spPr>
          <p:txBody>
            <a:bodyPr anchor="b"/>
            <a:lstStyle/>
            <a:p>
              <a:pPr>
                <a:spcBef>
                  <a:spcPct val="50000"/>
                </a:spcBef>
              </a:pPr>
              <a:r>
                <a:rPr lang="en-US">
                  <a:solidFill>
                    <a:srgbClr val="1D0F88"/>
                  </a:solidFill>
                  <a:latin typeface="Tahoma" pitchFamily="34" charset="0"/>
                </a:rPr>
                <a:t>TRT transition radiation Tracker </a:t>
              </a:r>
              <a:endParaRPr lang="en-US">
                <a:latin typeface="Tahoma" pitchFamily="34" charset="0"/>
              </a:endParaRPr>
            </a:p>
          </p:txBody>
        </p:sp>
        <p:sp>
          <p:nvSpPr>
            <p:cNvPr id="40970" name="Text Box 7"/>
            <p:cNvSpPr txBox="1">
              <a:spLocks noChangeArrowheads="1"/>
            </p:cNvSpPr>
            <p:nvPr/>
          </p:nvSpPr>
          <p:spPr bwMode="auto">
            <a:xfrm>
              <a:off x="4088" y="3032"/>
              <a:ext cx="1888" cy="585"/>
            </a:xfrm>
            <a:prstGeom prst="rect">
              <a:avLst/>
            </a:prstGeom>
            <a:solidFill>
              <a:srgbClr val="71838D">
                <a:alpha val="98038"/>
              </a:srgbClr>
            </a:solidFill>
            <a:ln w="9525">
              <a:solidFill>
                <a:srgbClr val="A9C6D6"/>
              </a:solidFill>
              <a:miter lim="800000"/>
              <a:headEnd/>
              <a:tailEnd/>
            </a:ln>
          </p:spPr>
          <p:txBody>
            <a:bodyPr anchor="b"/>
            <a:lstStyle/>
            <a:p>
              <a:pPr>
                <a:spcBef>
                  <a:spcPct val="50000"/>
                </a:spcBef>
              </a:pPr>
              <a:r>
                <a:rPr lang="en-US">
                  <a:solidFill>
                    <a:srgbClr val="1D0F88"/>
                  </a:solidFill>
                  <a:latin typeface="Tahoma" pitchFamily="34" charset="0"/>
                </a:rPr>
                <a:t>SCT : Si tracker detector,  cylinders in the barrel,     disks in the end-cap</a:t>
              </a:r>
              <a:endParaRPr lang="en-US">
                <a:latin typeface="Tahoma" pitchFamily="34" charset="0"/>
              </a:endParaRPr>
            </a:p>
          </p:txBody>
        </p:sp>
        <p:sp>
          <p:nvSpPr>
            <p:cNvPr id="40971" name="Text Box 8"/>
            <p:cNvSpPr txBox="1">
              <a:spLocks noChangeArrowheads="1"/>
            </p:cNvSpPr>
            <p:nvPr/>
          </p:nvSpPr>
          <p:spPr bwMode="auto">
            <a:xfrm>
              <a:off x="338" y="1024"/>
              <a:ext cx="1888" cy="204"/>
            </a:xfrm>
            <a:prstGeom prst="rect">
              <a:avLst/>
            </a:prstGeom>
            <a:solidFill>
              <a:srgbClr val="8DA2B3">
                <a:alpha val="98038"/>
              </a:srgbClr>
            </a:solidFill>
            <a:ln w="9525">
              <a:noFill/>
              <a:miter lim="800000"/>
              <a:headEnd/>
              <a:tailEnd/>
            </a:ln>
          </p:spPr>
          <p:txBody>
            <a:bodyPr anchor="b"/>
            <a:lstStyle/>
            <a:p>
              <a:pPr>
                <a:spcBef>
                  <a:spcPct val="50000"/>
                </a:spcBef>
              </a:pPr>
              <a:r>
                <a:rPr lang="en-US">
                  <a:solidFill>
                    <a:srgbClr val="1D0F88"/>
                  </a:solidFill>
                  <a:latin typeface="Tahoma" pitchFamily="34" charset="0"/>
                </a:rPr>
                <a:t>PIXEL</a:t>
              </a:r>
              <a:endParaRPr lang="en-US">
                <a:latin typeface="Tahoma" pitchFamily="34" charset="0"/>
              </a:endParaRPr>
            </a:p>
          </p:txBody>
        </p:sp>
        <p:sp>
          <p:nvSpPr>
            <p:cNvPr id="40972" name="Line 9"/>
            <p:cNvSpPr>
              <a:spLocks noChangeShapeType="1"/>
            </p:cNvSpPr>
            <p:nvPr/>
          </p:nvSpPr>
          <p:spPr bwMode="auto">
            <a:xfrm>
              <a:off x="2038" y="1228"/>
              <a:ext cx="1120" cy="1098"/>
            </a:xfrm>
            <a:prstGeom prst="line">
              <a:avLst/>
            </a:prstGeom>
            <a:noFill/>
            <a:ln w="28575">
              <a:solidFill>
                <a:schemeClr val="tx1"/>
              </a:solidFill>
              <a:round/>
              <a:headEnd/>
              <a:tailEnd type="triangle" w="med" len="med"/>
            </a:ln>
          </p:spPr>
          <p:txBody>
            <a:bodyPr wrap="none" anchor="ctr"/>
            <a:lstStyle/>
            <a:p>
              <a:endParaRPr lang="cs-CZ"/>
            </a:p>
          </p:txBody>
        </p:sp>
        <p:sp>
          <p:nvSpPr>
            <p:cNvPr id="40973" name="Line 10"/>
            <p:cNvSpPr>
              <a:spLocks noChangeShapeType="1"/>
            </p:cNvSpPr>
            <p:nvPr/>
          </p:nvSpPr>
          <p:spPr bwMode="auto">
            <a:xfrm flipV="1">
              <a:off x="2416" y="2358"/>
              <a:ext cx="345" cy="442"/>
            </a:xfrm>
            <a:prstGeom prst="line">
              <a:avLst/>
            </a:prstGeom>
            <a:noFill/>
            <a:ln w="28575">
              <a:solidFill>
                <a:schemeClr val="tx1"/>
              </a:solidFill>
              <a:round/>
              <a:headEnd/>
              <a:tailEnd type="triangle" w="med" len="med"/>
            </a:ln>
          </p:spPr>
          <p:txBody>
            <a:bodyPr wrap="none" anchor="ctr"/>
            <a:lstStyle/>
            <a:p>
              <a:endParaRPr lang="cs-CZ"/>
            </a:p>
          </p:txBody>
        </p:sp>
        <p:sp>
          <p:nvSpPr>
            <p:cNvPr id="40974" name="Line 11"/>
            <p:cNvSpPr>
              <a:spLocks noChangeShapeType="1"/>
            </p:cNvSpPr>
            <p:nvPr/>
          </p:nvSpPr>
          <p:spPr bwMode="auto">
            <a:xfrm flipH="1" flipV="1">
              <a:off x="3596" y="2568"/>
              <a:ext cx="492" cy="640"/>
            </a:xfrm>
            <a:prstGeom prst="line">
              <a:avLst/>
            </a:prstGeom>
            <a:noFill/>
            <a:ln w="28575">
              <a:solidFill>
                <a:schemeClr val="tx1"/>
              </a:solidFill>
              <a:round/>
              <a:headEnd/>
              <a:tailEnd type="triangle" w="med" len="med"/>
            </a:ln>
          </p:spPr>
          <p:txBody>
            <a:bodyPr wrap="none" anchor="ctr"/>
            <a:lstStyle/>
            <a:p>
              <a:endParaRPr lang="cs-CZ"/>
            </a:p>
          </p:txBody>
        </p:sp>
        <p:sp>
          <p:nvSpPr>
            <p:cNvPr id="40975" name="Line 12"/>
            <p:cNvSpPr>
              <a:spLocks noChangeShapeType="1"/>
            </p:cNvSpPr>
            <p:nvPr/>
          </p:nvSpPr>
          <p:spPr bwMode="auto">
            <a:xfrm flipH="1" flipV="1">
              <a:off x="3267" y="2467"/>
              <a:ext cx="821" cy="741"/>
            </a:xfrm>
            <a:prstGeom prst="line">
              <a:avLst/>
            </a:prstGeom>
            <a:noFill/>
            <a:ln w="28575">
              <a:solidFill>
                <a:schemeClr val="tx1"/>
              </a:solidFill>
              <a:round/>
              <a:headEnd/>
              <a:tailEnd type="triangle" w="med" len="med"/>
            </a:ln>
          </p:spPr>
          <p:txBody>
            <a:bodyPr wrap="none" anchor="ctr"/>
            <a:lstStyle/>
            <a:p>
              <a:endParaRPr lang="cs-CZ"/>
            </a:p>
          </p:txBody>
        </p:sp>
        <p:sp>
          <p:nvSpPr>
            <p:cNvPr id="40976" name="Line 13"/>
            <p:cNvSpPr>
              <a:spLocks noChangeShapeType="1"/>
            </p:cNvSpPr>
            <p:nvPr/>
          </p:nvSpPr>
          <p:spPr bwMode="auto">
            <a:xfrm flipH="1">
              <a:off x="3486" y="1487"/>
              <a:ext cx="909" cy="677"/>
            </a:xfrm>
            <a:prstGeom prst="line">
              <a:avLst/>
            </a:prstGeom>
            <a:noFill/>
            <a:ln w="28575">
              <a:solidFill>
                <a:schemeClr val="tx1"/>
              </a:solidFill>
              <a:round/>
              <a:headEnd/>
              <a:tailEnd type="triangle" w="med" len="med"/>
            </a:ln>
          </p:spPr>
          <p:txBody>
            <a:bodyPr wrap="none" anchor="ctr"/>
            <a:lstStyle/>
            <a:p>
              <a:endParaRPr lang="cs-CZ"/>
            </a:p>
          </p:txBody>
        </p:sp>
        <p:sp>
          <p:nvSpPr>
            <p:cNvPr id="40977" name="Line 14"/>
            <p:cNvSpPr>
              <a:spLocks noChangeShapeType="1"/>
            </p:cNvSpPr>
            <p:nvPr/>
          </p:nvSpPr>
          <p:spPr bwMode="auto">
            <a:xfrm flipV="1">
              <a:off x="2537" y="2467"/>
              <a:ext cx="621" cy="333"/>
            </a:xfrm>
            <a:prstGeom prst="line">
              <a:avLst/>
            </a:prstGeom>
            <a:noFill/>
            <a:ln w="28575">
              <a:solidFill>
                <a:schemeClr val="tx1"/>
              </a:solidFill>
              <a:round/>
              <a:headEnd/>
              <a:tailEnd type="triangle" w="med" len="med"/>
            </a:ln>
          </p:spPr>
          <p:txBody>
            <a:bodyPr wrap="none" anchor="ctr"/>
            <a:lstStyle/>
            <a:p>
              <a:endParaRPr lang="cs-CZ"/>
            </a:p>
          </p:txBody>
        </p:sp>
      </p:grpSp>
      <p:sp>
        <p:nvSpPr>
          <p:cNvPr id="40967" name="Zástupný symbol pro číslo snímku 16"/>
          <p:cNvSpPr>
            <a:spLocks noGrp="1"/>
          </p:cNvSpPr>
          <p:nvPr>
            <p:ph type="sldNum" sz="quarter" idx="12"/>
          </p:nvPr>
        </p:nvSpPr>
        <p:spPr>
          <a:noFill/>
        </p:spPr>
        <p:txBody>
          <a:bodyPr/>
          <a:lstStyle/>
          <a:p>
            <a:fld id="{305F912C-9E22-43C9-98E9-9178312975AE}" type="slidenum">
              <a:rPr lang="en-US" smtClean="0"/>
              <a:pPr/>
              <a:t>23</a:t>
            </a:fld>
            <a:endParaRPr lang="en-US" smtClean="0"/>
          </a:p>
        </p:txBody>
      </p:sp>
      <p:sp>
        <p:nvSpPr>
          <p:cNvPr id="18" name="TextovéPole 17"/>
          <p:cNvSpPr txBox="1"/>
          <p:nvPr/>
        </p:nvSpPr>
        <p:spPr>
          <a:xfrm>
            <a:off x="2750045" y="76200"/>
            <a:ext cx="6317755" cy="461665"/>
          </a:xfrm>
          <a:prstGeom prst="rect">
            <a:avLst/>
          </a:prstGeom>
          <a:solidFill>
            <a:schemeClr val="bg1"/>
          </a:solidFill>
        </p:spPr>
        <p:txBody>
          <a:bodyPr wrap="none" rtlCol="0">
            <a:spAutoFit/>
          </a:bodyPr>
          <a:lstStyle/>
          <a:p>
            <a:r>
              <a:rPr lang="cs-CZ" sz="2400" dirty="0" smtClean="0"/>
              <a:t>Rekonstrukce drah ve vnitřním </a:t>
            </a:r>
            <a:r>
              <a:rPr lang="cs-CZ" sz="2400" dirty="0" smtClean="0"/>
              <a:t>detektoru: </a:t>
            </a:r>
            <a:r>
              <a:rPr lang="cs-CZ" sz="2400" dirty="0" smtClean="0"/>
              <a:t>3</a:t>
            </a:r>
            <a:r>
              <a:rPr lang="cs-CZ" sz="2400" dirty="0" smtClean="0"/>
              <a:t>D</a:t>
            </a:r>
            <a:endParaRPr lang="cs-CZ"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cs-CZ" smtClean="0">
                <a:solidFill>
                  <a:srgbClr val="FF0000"/>
                </a:solidFill>
              </a:rPr>
              <a:t>Kalorimetry v ATLASu</a:t>
            </a:r>
            <a:endParaRPr lang="en-US" smtClean="0">
              <a:solidFill>
                <a:srgbClr val="FF0000"/>
              </a:solidFill>
            </a:endParaRPr>
          </a:p>
        </p:txBody>
      </p:sp>
      <p:sp>
        <p:nvSpPr>
          <p:cNvPr id="41987" name="Rectangle 3"/>
          <p:cNvSpPr>
            <a:spLocks noGrp="1" noChangeArrowheads="1"/>
          </p:cNvSpPr>
          <p:nvPr>
            <p:ph type="body" idx="1"/>
          </p:nvPr>
        </p:nvSpPr>
        <p:spPr>
          <a:xfrm>
            <a:off x="457200" y="1447800"/>
            <a:ext cx="8229600" cy="4525963"/>
          </a:xfrm>
        </p:spPr>
        <p:txBody>
          <a:bodyPr/>
          <a:lstStyle/>
          <a:p>
            <a:pPr>
              <a:lnSpc>
                <a:spcPct val="80000"/>
              </a:lnSpc>
            </a:pPr>
            <a:r>
              <a:rPr lang="cs-CZ" sz="2200" dirty="0" smtClean="0"/>
              <a:t>Úkoly</a:t>
            </a:r>
          </a:p>
          <a:p>
            <a:pPr lvl="1">
              <a:lnSpc>
                <a:spcPct val="80000"/>
              </a:lnSpc>
            </a:pPr>
            <a:r>
              <a:rPr lang="cs-CZ" sz="2000" dirty="0" smtClean="0"/>
              <a:t>Pohlcují všechny částice kromě </a:t>
            </a:r>
            <a:r>
              <a:rPr lang="cs-CZ" sz="2000" dirty="0" err="1" smtClean="0"/>
              <a:t>mionů</a:t>
            </a:r>
            <a:r>
              <a:rPr lang="cs-CZ" sz="2000" dirty="0" smtClean="0"/>
              <a:t> a neutrin</a:t>
            </a:r>
          </a:p>
          <a:p>
            <a:pPr lvl="1">
              <a:lnSpc>
                <a:spcPct val="80000"/>
              </a:lnSpc>
            </a:pPr>
            <a:r>
              <a:rPr lang="cs-CZ" sz="2000" dirty="0" smtClean="0"/>
              <a:t>Měří jejich energii vzorkováním:</a:t>
            </a:r>
            <a:br>
              <a:rPr lang="cs-CZ" sz="2000" dirty="0" smtClean="0"/>
            </a:br>
            <a:r>
              <a:rPr lang="cs-CZ" sz="2000" dirty="0" smtClean="0"/>
              <a:t> </a:t>
            </a:r>
            <a:r>
              <a:rPr lang="cs-CZ" sz="2000" dirty="0" err="1" smtClean="0"/>
              <a:t>absorbátor</a:t>
            </a:r>
            <a:r>
              <a:rPr lang="cs-CZ" sz="2000" dirty="0" smtClean="0"/>
              <a:t> = W,</a:t>
            </a:r>
            <a:r>
              <a:rPr lang="cs-CZ" sz="2000" dirty="0" err="1" smtClean="0"/>
              <a:t>Pb</a:t>
            </a:r>
            <a:r>
              <a:rPr lang="cs-CZ" sz="2000" dirty="0" smtClean="0"/>
              <a:t>,</a:t>
            </a:r>
            <a:r>
              <a:rPr lang="cs-CZ" sz="2000" dirty="0" err="1" smtClean="0"/>
              <a:t>Cu</a:t>
            </a:r>
            <a:r>
              <a:rPr lang="cs-CZ" sz="2000" dirty="0" smtClean="0"/>
              <a:t>,</a:t>
            </a:r>
            <a:r>
              <a:rPr lang="cs-CZ" sz="2000" dirty="0" err="1" smtClean="0"/>
              <a:t>Fe</a:t>
            </a:r>
            <a:r>
              <a:rPr lang="cs-CZ" sz="2000" dirty="0" smtClean="0"/>
              <a:t>     + </a:t>
            </a:r>
            <a:br>
              <a:rPr lang="cs-CZ" sz="2000" dirty="0" smtClean="0"/>
            </a:br>
            <a:r>
              <a:rPr lang="cs-CZ" sz="2000" dirty="0" smtClean="0"/>
              <a:t>aktivní část = Kapalný Argon(</a:t>
            </a:r>
            <a:r>
              <a:rPr lang="cs-CZ" sz="2000" dirty="0" err="1" smtClean="0"/>
              <a:t>LArg</a:t>
            </a:r>
            <a:r>
              <a:rPr lang="cs-CZ" sz="2000" dirty="0" smtClean="0"/>
              <a:t>), </a:t>
            </a:r>
            <a:r>
              <a:rPr lang="cs-CZ" sz="2000" dirty="0" err="1" smtClean="0"/>
              <a:t>scintilátor</a:t>
            </a:r>
            <a:endParaRPr lang="cs-CZ" sz="2000" dirty="0" smtClean="0"/>
          </a:p>
          <a:p>
            <a:pPr lvl="1">
              <a:lnSpc>
                <a:spcPct val="80000"/>
              </a:lnSpc>
            </a:pPr>
            <a:r>
              <a:rPr lang="cs-CZ" sz="2000" dirty="0" smtClean="0"/>
              <a:t>Rychlá informace z nich umožňuje spuštění celého </a:t>
            </a:r>
            <a:r>
              <a:rPr lang="cs-CZ" sz="2000" dirty="0" err="1" smtClean="0"/>
              <a:t>ATLASu</a:t>
            </a:r>
            <a:r>
              <a:rPr lang="cs-CZ" sz="2000" dirty="0" smtClean="0"/>
              <a:t> (</a:t>
            </a:r>
            <a:r>
              <a:rPr lang="cs-CZ" sz="2000" dirty="0" err="1" smtClean="0"/>
              <a:t>trigger</a:t>
            </a:r>
            <a:r>
              <a:rPr lang="cs-CZ" sz="2000" dirty="0" smtClean="0"/>
              <a:t> L1CALO)</a:t>
            </a:r>
          </a:p>
          <a:p>
            <a:pPr lvl="1">
              <a:lnSpc>
                <a:spcPct val="80000"/>
              </a:lnSpc>
            </a:pPr>
            <a:r>
              <a:rPr lang="cs-CZ" sz="2000" dirty="0" smtClean="0"/>
              <a:t>Umožňují identifikaci e/jety/fotony, separaci neutrálního pionu/fotonu</a:t>
            </a:r>
          </a:p>
          <a:p>
            <a:pPr>
              <a:lnSpc>
                <a:spcPct val="80000"/>
              </a:lnSpc>
            </a:pPr>
            <a:r>
              <a:rPr lang="cs-CZ" sz="2200" dirty="0" smtClean="0"/>
              <a:t>Dělení</a:t>
            </a:r>
          </a:p>
          <a:p>
            <a:pPr lvl="1">
              <a:lnSpc>
                <a:spcPct val="80000"/>
              </a:lnSpc>
            </a:pPr>
            <a:r>
              <a:rPr lang="cs-CZ" sz="2000" dirty="0" smtClean="0"/>
              <a:t> válcový /  diskový (EC) / </a:t>
            </a:r>
            <a:r>
              <a:rPr lang="cs-CZ" sz="2000" dirty="0" err="1" smtClean="0"/>
              <a:t>dopředný</a:t>
            </a:r>
            <a:r>
              <a:rPr lang="cs-CZ" sz="2000" dirty="0" smtClean="0"/>
              <a:t> (FCAL)</a:t>
            </a:r>
          </a:p>
          <a:p>
            <a:pPr lvl="1">
              <a:lnSpc>
                <a:spcPct val="80000"/>
              </a:lnSpc>
            </a:pPr>
            <a:r>
              <a:rPr lang="cs-CZ" sz="2000" dirty="0" smtClean="0"/>
              <a:t> elektromagnetický (EM)  / hadronový (H)</a:t>
            </a:r>
          </a:p>
          <a:p>
            <a:pPr lvl="1">
              <a:lnSpc>
                <a:spcPct val="80000"/>
              </a:lnSpc>
            </a:pPr>
            <a:r>
              <a:rPr lang="cs-CZ" sz="2000" dirty="0" smtClean="0"/>
              <a:t>Larg ( 3 kryostaty ) / Tile</a:t>
            </a:r>
          </a:p>
          <a:p>
            <a:pPr>
              <a:lnSpc>
                <a:spcPct val="80000"/>
              </a:lnSpc>
            </a:pPr>
            <a:r>
              <a:rPr lang="cs-CZ" sz="2200" dirty="0" smtClean="0"/>
              <a:t>Průchod všech kabelů, kapalin,.. pro vnitřní detektor rozděluje válcovou část na fixní „</a:t>
            </a:r>
            <a:r>
              <a:rPr lang="cs-CZ" sz="2200" dirty="0" err="1" smtClean="0"/>
              <a:t>barrel</a:t>
            </a:r>
            <a:r>
              <a:rPr lang="cs-CZ" sz="2200" dirty="0" smtClean="0"/>
              <a:t>“ a pohyblivé „</a:t>
            </a:r>
            <a:r>
              <a:rPr lang="cs-CZ" sz="2200" dirty="0" err="1" smtClean="0"/>
              <a:t>extended</a:t>
            </a:r>
            <a:r>
              <a:rPr lang="cs-CZ" sz="2200" dirty="0" smtClean="0"/>
              <a:t> </a:t>
            </a:r>
            <a:r>
              <a:rPr lang="cs-CZ" sz="2200" dirty="0" err="1" smtClean="0"/>
              <a:t>barrels</a:t>
            </a:r>
            <a:r>
              <a:rPr lang="cs-CZ" sz="2200" dirty="0" smtClean="0"/>
              <a:t>“  </a:t>
            </a:r>
          </a:p>
          <a:p>
            <a:pPr lvl="1">
              <a:lnSpc>
                <a:spcPct val="80000"/>
              </a:lnSpc>
            </a:pPr>
            <a:endParaRPr lang="cs-CZ" sz="2000" dirty="0" smtClean="0"/>
          </a:p>
          <a:p>
            <a:pPr lvl="1">
              <a:lnSpc>
                <a:spcPct val="80000"/>
              </a:lnSpc>
              <a:buFontTx/>
              <a:buNone/>
            </a:pPr>
            <a:endParaRPr lang="cs-CZ" sz="2000" dirty="0" smtClean="0"/>
          </a:p>
        </p:txBody>
      </p:sp>
      <p:sp>
        <p:nvSpPr>
          <p:cNvPr id="41988" name="Zástupný symbol pro datum 3"/>
          <p:cNvSpPr>
            <a:spLocks noGrp="1"/>
          </p:cNvSpPr>
          <p:nvPr>
            <p:ph type="dt" sz="quarter" idx="10"/>
          </p:nvPr>
        </p:nvSpPr>
        <p:spPr>
          <a:noFill/>
        </p:spPr>
        <p:txBody>
          <a:bodyPr/>
          <a:lstStyle/>
          <a:p>
            <a:r>
              <a:rPr lang="cs-CZ" smtClean="0"/>
              <a:t>7.12.2010</a:t>
            </a:r>
            <a:endParaRPr lang="en-US" smtClean="0"/>
          </a:p>
        </p:txBody>
      </p:sp>
      <p:sp>
        <p:nvSpPr>
          <p:cNvPr id="41989" name="Zástupný symbol pro číslo snímku 4"/>
          <p:cNvSpPr>
            <a:spLocks noGrp="1"/>
          </p:cNvSpPr>
          <p:nvPr>
            <p:ph type="sldNum" sz="quarter" idx="12"/>
          </p:nvPr>
        </p:nvSpPr>
        <p:spPr>
          <a:noFill/>
        </p:spPr>
        <p:txBody>
          <a:bodyPr/>
          <a:lstStyle/>
          <a:p>
            <a:fld id="{D9CA7D98-F476-4492-BE9E-BD5E2A07D75F}" type="slidenum">
              <a:rPr lang="en-US" smtClean="0"/>
              <a:pPr/>
              <a:t>24</a:t>
            </a:fld>
            <a:endParaRPr lang="en-US" smtClean="0"/>
          </a:p>
        </p:txBody>
      </p:sp>
      <p:sp>
        <p:nvSpPr>
          <p:cNvPr id="41990" name="Zástupný symbol pro zápatí 5"/>
          <p:cNvSpPr>
            <a:spLocks noGrp="1"/>
          </p:cNvSpPr>
          <p:nvPr>
            <p:ph type="ftr" sz="quarter" idx="11"/>
          </p:nvPr>
        </p:nvSpPr>
        <p:spPr>
          <a:noFill/>
        </p:spPr>
        <p:txBody>
          <a:bodyPr/>
          <a:lstStyle/>
          <a:p>
            <a:r>
              <a:rPr lang="en-US" smtClean="0"/>
              <a:t>S.Nemecek:  Experiment ATLAS - first year of collisions</a:t>
            </a:r>
            <a:endParaRPr lang="en-US"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datum 3"/>
          <p:cNvSpPr>
            <a:spLocks noGrp="1"/>
          </p:cNvSpPr>
          <p:nvPr>
            <p:ph type="dt" sz="quarter" idx="10"/>
          </p:nvPr>
        </p:nvSpPr>
        <p:spPr>
          <a:xfrm>
            <a:off x="684213" y="6477000"/>
            <a:ext cx="2232025" cy="381000"/>
          </a:xfrm>
          <a:noFill/>
        </p:spPr>
        <p:txBody>
          <a:bodyPr/>
          <a:lstStyle/>
          <a:p>
            <a:r>
              <a:rPr lang="cs-CZ" dirty="0" smtClean="0"/>
              <a:t>7.12.2010</a:t>
            </a:r>
            <a:endParaRPr lang="en-GB" dirty="0" smtClean="0"/>
          </a:p>
        </p:txBody>
      </p:sp>
      <p:sp>
        <p:nvSpPr>
          <p:cNvPr id="43011" name="Zástupný symbol pro zápatí 4"/>
          <p:cNvSpPr>
            <a:spLocks noGrp="1"/>
          </p:cNvSpPr>
          <p:nvPr>
            <p:ph type="ftr" sz="quarter" idx="11"/>
          </p:nvPr>
        </p:nvSpPr>
        <p:spPr>
          <a:xfrm>
            <a:off x="2590800" y="6477000"/>
            <a:ext cx="4876800" cy="381000"/>
          </a:xfrm>
          <a:noFill/>
        </p:spPr>
        <p:txBody>
          <a:bodyPr/>
          <a:lstStyle/>
          <a:p>
            <a:r>
              <a:rPr lang="en-US" dirty="0" err="1" smtClean="0"/>
              <a:t>S.Nemecek</a:t>
            </a:r>
            <a:r>
              <a:rPr lang="en-US" dirty="0" smtClean="0"/>
              <a:t>:  Experiment ATLAS - first year of collisions</a:t>
            </a:r>
            <a:endParaRPr lang="en-GB" dirty="0" smtClean="0"/>
          </a:p>
        </p:txBody>
      </p:sp>
      <p:sp>
        <p:nvSpPr>
          <p:cNvPr id="43012" name="Zástupný symbol pro číslo snímku 5"/>
          <p:cNvSpPr>
            <a:spLocks noGrp="1"/>
          </p:cNvSpPr>
          <p:nvPr>
            <p:ph type="sldNum" sz="quarter" idx="12"/>
          </p:nvPr>
        </p:nvSpPr>
        <p:spPr>
          <a:noFill/>
        </p:spPr>
        <p:txBody>
          <a:bodyPr/>
          <a:lstStyle/>
          <a:p>
            <a:fld id="{7D6A4483-08BF-4C02-AE7A-701E9C68C2F3}" type="slidenum">
              <a:rPr lang="en-GB" smtClean="0"/>
              <a:pPr/>
              <a:t>25</a:t>
            </a:fld>
            <a:endParaRPr lang="en-GB" smtClean="0"/>
          </a:p>
        </p:txBody>
      </p:sp>
      <p:sp>
        <p:nvSpPr>
          <p:cNvPr id="43013" name="Rectangle 2"/>
          <p:cNvSpPr>
            <a:spLocks noGrp="1" noChangeArrowheads="1"/>
          </p:cNvSpPr>
          <p:nvPr>
            <p:ph type="title"/>
          </p:nvPr>
        </p:nvSpPr>
        <p:spPr/>
        <p:txBody>
          <a:bodyPr/>
          <a:lstStyle/>
          <a:p>
            <a:r>
              <a:rPr lang="en-US" smtClean="0"/>
              <a:t>Kalorimetry</a:t>
            </a:r>
            <a:r>
              <a:rPr lang="cs-CZ" smtClean="0"/>
              <a:t> (1)</a:t>
            </a:r>
          </a:p>
        </p:txBody>
      </p:sp>
      <p:sp>
        <p:nvSpPr>
          <p:cNvPr id="43014" name="Rectangle 3"/>
          <p:cNvSpPr>
            <a:spLocks noGrp="1" noChangeArrowheads="1"/>
          </p:cNvSpPr>
          <p:nvPr>
            <p:ph type="body" idx="1"/>
          </p:nvPr>
        </p:nvSpPr>
        <p:spPr/>
        <p:txBody>
          <a:bodyPr/>
          <a:lstStyle/>
          <a:p>
            <a:r>
              <a:rPr lang="en-US" smtClean="0"/>
              <a:t>M</a:t>
            </a:r>
            <a:r>
              <a:rPr lang="cs-CZ" smtClean="0"/>
              <a:t>ěří energii a směr letu </a:t>
            </a:r>
            <a:r>
              <a:rPr lang="cs-CZ" b="1" smtClean="0"/>
              <a:t>nabitých i neutrálních</a:t>
            </a:r>
            <a:r>
              <a:rPr lang="cs-CZ" smtClean="0"/>
              <a:t> částic destruktivní metodou – primární částice je zcela pohlcena v detektoru</a:t>
            </a:r>
          </a:p>
          <a:p>
            <a:r>
              <a:rPr lang="cs-CZ" smtClean="0"/>
              <a:t>Částice vytvářejí elmg a/nebo hadronové spršky, nakonec je energie spotřebována na ionizaci nebo excitaci materiálu detektoru</a:t>
            </a:r>
          </a:p>
          <a:p>
            <a:r>
              <a:rPr lang="cs-CZ" smtClean="0"/>
              <a:t>Typy kalorimetrů:</a:t>
            </a:r>
          </a:p>
          <a:p>
            <a:pPr lvl="1"/>
            <a:r>
              <a:rPr lang="cs-CZ" b="1" smtClean="0"/>
              <a:t>homogenní</a:t>
            </a:r>
            <a:r>
              <a:rPr lang="cs-CZ" smtClean="0"/>
              <a:t> (pouze elmg): </a:t>
            </a:r>
          </a:p>
          <a:p>
            <a:pPr lvl="2">
              <a:buFontTx/>
              <a:buNone/>
            </a:pPr>
            <a:r>
              <a:rPr lang="cs-CZ" smtClean="0"/>
              <a:t>detekuje se celá sprška, tvořený krystaly</a:t>
            </a:r>
          </a:p>
          <a:p>
            <a:pPr lvl="1"/>
            <a:r>
              <a:rPr lang="cs-CZ" b="1" smtClean="0"/>
              <a:t>sendvičový</a:t>
            </a:r>
            <a:r>
              <a:rPr lang="cs-CZ" smtClean="0"/>
              <a:t> (sampling):   </a:t>
            </a:r>
            <a:r>
              <a:rPr lang="cs-CZ" sz="2000" smtClean="0">
                <a:solidFill>
                  <a:srgbClr val="FF0000"/>
                </a:solidFill>
              </a:rPr>
              <a:t>„vzorkovací“</a:t>
            </a:r>
            <a:endParaRPr lang="cs-CZ" smtClean="0">
              <a:solidFill>
                <a:srgbClr val="FF0000"/>
              </a:solidFill>
            </a:endParaRPr>
          </a:p>
        </p:txBody>
      </p:sp>
      <p:pic>
        <p:nvPicPr>
          <p:cNvPr id="43015" name="Picture 6"/>
          <p:cNvPicPr>
            <a:picLocks noChangeAspect="1" noChangeArrowheads="1"/>
          </p:cNvPicPr>
          <p:nvPr/>
        </p:nvPicPr>
        <p:blipFill>
          <a:blip r:embed="rId2" cstate="print"/>
          <a:srcRect/>
          <a:stretch>
            <a:fillRect/>
          </a:stretch>
        </p:blipFill>
        <p:spPr bwMode="auto">
          <a:xfrm>
            <a:off x="4922838" y="3948113"/>
            <a:ext cx="4221162" cy="2430462"/>
          </a:xfrm>
          <a:prstGeom prst="rect">
            <a:avLst/>
          </a:prstGeom>
          <a:noFill/>
          <a:ln w="9525">
            <a:noFill/>
            <a:miter lim="800000"/>
            <a:headEnd/>
            <a:tailEnd/>
          </a:ln>
        </p:spPr>
      </p:pic>
      <p:sp>
        <p:nvSpPr>
          <p:cNvPr id="43016" name="Text Box 8"/>
          <p:cNvSpPr txBox="1">
            <a:spLocks noChangeArrowheads="1"/>
          </p:cNvSpPr>
          <p:nvPr/>
        </p:nvSpPr>
        <p:spPr bwMode="auto">
          <a:xfrm>
            <a:off x="1144588" y="3825875"/>
            <a:ext cx="4371975" cy="1436688"/>
          </a:xfrm>
          <a:prstGeom prst="rect">
            <a:avLst/>
          </a:prstGeom>
          <a:noFill/>
          <a:ln w="9525">
            <a:noFill/>
            <a:miter lim="800000"/>
            <a:headEnd/>
            <a:tailEnd/>
          </a:ln>
        </p:spPr>
        <p:txBody>
          <a:bodyPr>
            <a:spAutoFit/>
          </a:bodyPr>
          <a:lstStyle/>
          <a:p>
            <a:pPr lvl="1" eaLnBrk="0" hangingPunct="0">
              <a:spcBef>
                <a:spcPct val="20000"/>
              </a:spcBef>
            </a:pPr>
            <a:r>
              <a:rPr lang="cs-CZ" sz="1600">
                <a:solidFill>
                  <a:srgbClr val="000000"/>
                </a:solidFill>
                <a:latin typeface="Times New Roman" charset="0"/>
              </a:rPr>
              <a:t>tvořený střídajícími se vrstvami absorbátoru a aktivního média (sběr signálu), detekujeme tedy jen část spršky </a:t>
            </a:r>
            <a:r>
              <a:rPr lang="en-US" sz="1600">
                <a:solidFill>
                  <a:srgbClr val="000000"/>
                </a:solidFill>
                <a:latin typeface="Times New Roman" charset="0"/>
              </a:rPr>
              <a:t>=&gt; </a:t>
            </a:r>
            <a:r>
              <a:rPr lang="cs-CZ" sz="1600">
                <a:solidFill>
                  <a:srgbClr val="000000"/>
                </a:solidFill>
                <a:latin typeface="Times New Roman" charset="0"/>
              </a:rPr>
              <a:t>dodatečné fluktuace při sběru signálu</a:t>
            </a:r>
          </a:p>
          <a:p>
            <a:pPr algn="ctr" eaLnBrk="0" hangingPunct="0">
              <a:spcBef>
                <a:spcPct val="50000"/>
              </a:spcBef>
            </a:pPr>
            <a:endParaRPr lang="cs-CZ" sz="1600">
              <a:solidFill>
                <a:srgbClr val="000000"/>
              </a:solidFill>
              <a:latin typeface="Times New Roman"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12"/>
          </p:nvPr>
        </p:nvSpPr>
        <p:spPr>
          <a:noFill/>
        </p:spPr>
        <p:txBody>
          <a:bodyPr/>
          <a:lstStyle/>
          <a:p>
            <a:endParaRPr lang="en-US" smtClean="0"/>
          </a:p>
          <a:p>
            <a:fld id="{66C4EF4A-F84C-4E6E-A865-89759244051D}" type="slidenum">
              <a:rPr lang="en-US" sz="1000" smtClean="0"/>
              <a:pPr/>
              <a:t>26</a:t>
            </a:fld>
            <a:endParaRPr lang="en-US" sz="1000" smtClean="0"/>
          </a:p>
        </p:txBody>
      </p:sp>
      <p:pic>
        <p:nvPicPr>
          <p:cNvPr id="44035" name="Picture 2" descr="CalorimetroTeste7"/>
          <p:cNvPicPr>
            <a:picLocks noChangeAspect="1" noChangeArrowheads="1"/>
          </p:cNvPicPr>
          <p:nvPr/>
        </p:nvPicPr>
        <p:blipFill>
          <a:blip r:embed="rId3" cstate="print"/>
          <a:srcRect/>
          <a:stretch>
            <a:fillRect/>
          </a:stretch>
        </p:blipFill>
        <p:spPr bwMode="auto">
          <a:xfrm>
            <a:off x="1524000" y="685800"/>
            <a:ext cx="7162800" cy="5372100"/>
          </a:xfrm>
          <a:prstGeom prst="rect">
            <a:avLst/>
          </a:prstGeom>
          <a:noFill/>
          <a:ln w="9525">
            <a:noFill/>
            <a:miter lim="800000"/>
            <a:headEnd/>
            <a:tailEnd/>
          </a:ln>
        </p:spPr>
      </p:pic>
      <p:sp>
        <p:nvSpPr>
          <p:cNvPr id="44036" name="Text Box 3"/>
          <p:cNvSpPr txBox="1">
            <a:spLocks noChangeArrowheads="1"/>
          </p:cNvSpPr>
          <p:nvPr/>
        </p:nvSpPr>
        <p:spPr bwMode="auto">
          <a:xfrm>
            <a:off x="3276600" y="152400"/>
            <a:ext cx="3271838" cy="396875"/>
          </a:xfrm>
          <a:prstGeom prst="rect">
            <a:avLst/>
          </a:prstGeom>
          <a:noFill/>
          <a:ln w="9525">
            <a:noFill/>
            <a:miter lim="800000"/>
            <a:headEnd/>
            <a:tailEnd/>
          </a:ln>
        </p:spPr>
        <p:txBody>
          <a:bodyPr wrap="none">
            <a:spAutoFit/>
          </a:bodyPr>
          <a:lstStyle/>
          <a:p>
            <a:r>
              <a:rPr lang="en-US" sz="2000" b="1" i="1">
                <a:solidFill>
                  <a:srgbClr val="000099"/>
                </a:solidFill>
              </a:rPr>
              <a:t>LAr and Tile Calorimeters</a:t>
            </a:r>
          </a:p>
        </p:txBody>
      </p:sp>
      <p:sp>
        <p:nvSpPr>
          <p:cNvPr id="44037" name="Text Box 4"/>
          <p:cNvSpPr txBox="1">
            <a:spLocks noChangeArrowheads="1"/>
          </p:cNvSpPr>
          <p:nvPr/>
        </p:nvSpPr>
        <p:spPr bwMode="auto">
          <a:xfrm>
            <a:off x="5181600" y="762000"/>
            <a:ext cx="912813" cy="274638"/>
          </a:xfrm>
          <a:prstGeom prst="rect">
            <a:avLst/>
          </a:prstGeom>
          <a:solidFill>
            <a:schemeClr val="bg1"/>
          </a:solidFill>
          <a:ln w="9525">
            <a:noFill/>
            <a:miter lim="800000"/>
            <a:headEnd/>
            <a:tailEnd/>
          </a:ln>
        </p:spPr>
        <p:txBody>
          <a:bodyPr wrap="none">
            <a:spAutoFit/>
          </a:bodyPr>
          <a:lstStyle/>
          <a:p>
            <a:r>
              <a:rPr lang="en-US" sz="1200" b="1"/>
              <a:t>Tile barrel</a:t>
            </a:r>
          </a:p>
        </p:txBody>
      </p:sp>
      <p:sp>
        <p:nvSpPr>
          <p:cNvPr id="44038" name="Text Box 5"/>
          <p:cNvSpPr txBox="1">
            <a:spLocks noChangeArrowheads="1"/>
          </p:cNvSpPr>
          <p:nvPr/>
        </p:nvSpPr>
        <p:spPr bwMode="auto">
          <a:xfrm>
            <a:off x="6629400" y="762000"/>
            <a:ext cx="1624013" cy="274638"/>
          </a:xfrm>
          <a:prstGeom prst="rect">
            <a:avLst/>
          </a:prstGeom>
          <a:solidFill>
            <a:schemeClr val="bg1"/>
          </a:solidFill>
          <a:ln w="9525">
            <a:noFill/>
            <a:miter lim="800000"/>
            <a:headEnd/>
            <a:tailEnd/>
          </a:ln>
        </p:spPr>
        <p:txBody>
          <a:bodyPr wrap="none">
            <a:spAutoFit/>
          </a:bodyPr>
          <a:lstStyle/>
          <a:p>
            <a:r>
              <a:rPr lang="en-US" sz="1200" b="1"/>
              <a:t>Tile extended barrel</a:t>
            </a:r>
          </a:p>
        </p:txBody>
      </p:sp>
      <p:sp>
        <p:nvSpPr>
          <p:cNvPr id="44039" name="Text Box 6"/>
          <p:cNvSpPr txBox="1">
            <a:spLocks noChangeArrowheads="1"/>
          </p:cNvSpPr>
          <p:nvPr/>
        </p:nvSpPr>
        <p:spPr bwMode="auto">
          <a:xfrm>
            <a:off x="6477000" y="5867400"/>
            <a:ext cx="2460625" cy="274638"/>
          </a:xfrm>
          <a:prstGeom prst="rect">
            <a:avLst/>
          </a:prstGeom>
          <a:solidFill>
            <a:schemeClr val="bg1"/>
          </a:solidFill>
          <a:ln w="9525">
            <a:noFill/>
            <a:miter lim="800000"/>
            <a:headEnd/>
            <a:tailEnd/>
          </a:ln>
        </p:spPr>
        <p:txBody>
          <a:bodyPr wrap="none">
            <a:spAutoFit/>
          </a:bodyPr>
          <a:lstStyle/>
          <a:p>
            <a:r>
              <a:rPr lang="en-US" sz="1200" b="1"/>
              <a:t>LAr forward calorimeter (FCAL)</a:t>
            </a:r>
          </a:p>
        </p:txBody>
      </p:sp>
      <p:sp>
        <p:nvSpPr>
          <p:cNvPr id="44040" name="Text Box 7"/>
          <p:cNvSpPr txBox="1">
            <a:spLocks noChangeArrowheads="1"/>
          </p:cNvSpPr>
          <p:nvPr/>
        </p:nvSpPr>
        <p:spPr bwMode="auto">
          <a:xfrm>
            <a:off x="381000" y="1828800"/>
            <a:ext cx="1233488" cy="457200"/>
          </a:xfrm>
          <a:prstGeom prst="rect">
            <a:avLst/>
          </a:prstGeom>
          <a:solidFill>
            <a:schemeClr val="bg1"/>
          </a:solidFill>
          <a:ln w="9525">
            <a:noFill/>
            <a:miter lim="800000"/>
            <a:headEnd/>
            <a:tailEnd/>
          </a:ln>
        </p:spPr>
        <p:txBody>
          <a:bodyPr wrap="none">
            <a:spAutoFit/>
          </a:bodyPr>
          <a:lstStyle/>
          <a:p>
            <a:r>
              <a:rPr lang="en-US" sz="1200" b="1"/>
              <a:t>LAr hadronic </a:t>
            </a:r>
          </a:p>
          <a:p>
            <a:r>
              <a:rPr lang="en-US" sz="1200" b="1"/>
              <a:t>end-cap (HEC)</a:t>
            </a:r>
          </a:p>
        </p:txBody>
      </p:sp>
      <p:sp>
        <p:nvSpPr>
          <p:cNvPr id="44041" name="Text Box 8"/>
          <p:cNvSpPr txBox="1">
            <a:spLocks noChangeArrowheads="1"/>
          </p:cNvSpPr>
          <p:nvPr/>
        </p:nvSpPr>
        <p:spPr bwMode="auto">
          <a:xfrm>
            <a:off x="304800" y="2667000"/>
            <a:ext cx="1928813" cy="274638"/>
          </a:xfrm>
          <a:prstGeom prst="rect">
            <a:avLst/>
          </a:prstGeom>
          <a:solidFill>
            <a:schemeClr val="bg1"/>
          </a:solidFill>
          <a:ln w="9525">
            <a:noFill/>
            <a:miter lim="800000"/>
            <a:headEnd/>
            <a:tailEnd/>
          </a:ln>
        </p:spPr>
        <p:txBody>
          <a:bodyPr wrap="none">
            <a:spAutoFit/>
          </a:bodyPr>
          <a:lstStyle/>
          <a:p>
            <a:r>
              <a:rPr lang="en-US" sz="1200" b="1"/>
              <a:t>LAr EM end-cap (EMEC)</a:t>
            </a:r>
          </a:p>
        </p:txBody>
      </p:sp>
      <p:sp>
        <p:nvSpPr>
          <p:cNvPr id="44042" name="Text Box 9"/>
          <p:cNvSpPr txBox="1">
            <a:spLocks noChangeArrowheads="1"/>
          </p:cNvSpPr>
          <p:nvPr/>
        </p:nvSpPr>
        <p:spPr bwMode="auto">
          <a:xfrm>
            <a:off x="3124200" y="5410200"/>
            <a:ext cx="1182688" cy="274638"/>
          </a:xfrm>
          <a:prstGeom prst="rect">
            <a:avLst/>
          </a:prstGeom>
          <a:solidFill>
            <a:schemeClr val="bg1"/>
          </a:solidFill>
          <a:ln w="9525">
            <a:noFill/>
            <a:miter lim="800000"/>
            <a:headEnd/>
            <a:tailEnd/>
          </a:ln>
        </p:spPr>
        <p:txBody>
          <a:bodyPr wrap="none">
            <a:spAutoFit/>
          </a:bodyPr>
          <a:lstStyle/>
          <a:p>
            <a:r>
              <a:rPr lang="en-US" sz="1200" b="1"/>
              <a:t>LAr EM barrel</a:t>
            </a:r>
          </a:p>
        </p:txBody>
      </p:sp>
      <p:sp>
        <p:nvSpPr>
          <p:cNvPr id="44043" name="Line 10"/>
          <p:cNvSpPr>
            <a:spLocks noChangeShapeType="1"/>
          </p:cNvSpPr>
          <p:nvPr/>
        </p:nvSpPr>
        <p:spPr bwMode="auto">
          <a:xfrm flipV="1">
            <a:off x="2286000" y="2438400"/>
            <a:ext cx="1066800" cy="304800"/>
          </a:xfrm>
          <a:prstGeom prst="line">
            <a:avLst/>
          </a:prstGeom>
          <a:noFill/>
          <a:ln w="12700">
            <a:solidFill>
              <a:schemeClr val="tx1"/>
            </a:solidFill>
            <a:round/>
            <a:headEnd/>
            <a:tailEnd type="triangle" w="med" len="med"/>
          </a:ln>
        </p:spPr>
        <p:txBody>
          <a:bodyPr/>
          <a:lstStyle/>
          <a:p>
            <a:endParaRPr lang="cs-CZ"/>
          </a:p>
        </p:txBody>
      </p:sp>
      <p:sp>
        <p:nvSpPr>
          <p:cNvPr id="44044" name="Line 11"/>
          <p:cNvSpPr>
            <a:spLocks noChangeShapeType="1"/>
          </p:cNvSpPr>
          <p:nvPr/>
        </p:nvSpPr>
        <p:spPr bwMode="auto">
          <a:xfrm>
            <a:off x="1676400" y="2133600"/>
            <a:ext cx="1219200" cy="304800"/>
          </a:xfrm>
          <a:prstGeom prst="line">
            <a:avLst/>
          </a:prstGeom>
          <a:noFill/>
          <a:ln w="12700">
            <a:solidFill>
              <a:schemeClr val="tx1"/>
            </a:solidFill>
            <a:round/>
            <a:headEnd/>
            <a:tailEnd type="triangle" w="med" len="med"/>
          </a:ln>
        </p:spPr>
        <p:txBody>
          <a:bodyPr/>
          <a:lstStyle/>
          <a:p>
            <a:endParaRPr lang="cs-CZ"/>
          </a:p>
        </p:txBody>
      </p:sp>
      <p:sp>
        <p:nvSpPr>
          <p:cNvPr id="44045" name="Line 12"/>
          <p:cNvSpPr>
            <a:spLocks noChangeShapeType="1"/>
          </p:cNvSpPr>
          <p:nvPr/>
        </p:nvSpPr>
        <p:spPr bwMode="auto">
          <a:xfrm flipH="1">
            <a:off x="5105400" y="1066800"/>
            <a:ext cx="457200" cy="914400"/>
          </a:xfrm>
          <a:prstGeom prst="line">
            <a:avLst/>
          </a:prstGeom>
          <a:noFill/>
          <a:ln w="12700">
            <a:solidFill>
              <a:schemeClr val="tx1"/>
            </a:solidFill>
            <a:round/>
            <a:headEnd/>
            <a:tailEnd type="triangle" w="med" len="med"/>
          </a:ln>
        </p:spPr>
        <p:txBody>
          <a:bodyPr/>
          <a:lstStyle/>
          <a:p>
            <a:endParaRPr lang="cs-CZ"/>
          </a:p>
        </p:txBody>
      </p:sp>
      <p:sp>
        <p:nvSpPr>
          <p:cNvPr id="44046" name="Line 13"/>
          <p:cNvSpPr>
            <a:spLocks noChangeShapeType="1"/>
          </p:cNvSpPr>
          <p:nvPr/>
        </p:nvSpPr>
        <p:spPr bwMode="auto">
          <a:xfrm flipH="1">
            <a:off x="6934200" y="1066800"/>
            <a:ext cx="457200" cy="1143000"/>
          </a:xfrm>
          <a:prstGeom prst="line">
            <a:avLst/>
          </a:prstGeom>
          <a:noFill/>
          <a:ln w="12700">
            <a:solidFill>
              <a:schemeClr val="tx1"/>
            </a:solidFill>
            <a:round/>
            <a:headEnd/>
            <a:tailEnd type="triangle" w="med" len="med"/>
          </a:ln>
        </p:spPr>
        <p:txBody>
          <a:bodyPr/>
          <a:lstStyle/>
          <a:p>
            <a:endParaRPr lang="cs-CZ"/>
          </a:p>
        </p:txBody>
      </p:sp>
      <p:sp>
        <p:nvSpPr>
          <p:cNvPr id="44047" name="Line 15"/>
          <p:cNvSpPr>
            <a:spLocks noChangeShapeType="1"/>
          </p:cNvSpPr>
          <p:nvPr/>
        </p:nvSpPr>
        <p:spPr bwMode="auto">
          <a:xfrm flipV="1">
            <a:off x="3733800" y="3810000"/>
            <a:ext cx="762000" cy="1600200"/>
          </a:xfrm>
          <a:prstGeom prst="line">
            <a:avLst/>
          </a:prstGeom>
          <a:noFill/>
          <a:ln w="12700">
            <a:solidFill>
              <a:schemeClr val="tx1"/>
            </a:solidFill>
            <a:round/>
            <a:headEnd/>
            <a:tailEnd type="triangle" w="med" len="med"/>
          </a:ln>
        </p:spPr>
        <p:txBody>
          <a:bodyPr/>
          <a:lstStyle/>
          <a:p>
            <a:endParaRPr lang="cs-CZ"/>
          </a:p>
        </p:txBody>
      </p:sp>
      <p:sp>
        <p:nvSpPr>
          <p:cNvPr id="44048" name="Line 16"/>
          <p:cNvSpPr>
            <a:spLocks noChangeShapeType="1"/>
          </p:cNvSpPr>
          <p:nvPr/>
        </p:nvSpPr>
        <p:spPr bwMode="auto">
          <a:xfrm flipH="1" flipV="1">
            <a:off x="7162800" y="3733800"/>
            <a:ext cx="838200" cy="2133600"/>
          </a:xfrm>
          <a:prstGeom prst="line">
            <a:avLst/>
          </a:prstGeom>
          <a:noFill/>
          <a:ln w="12700">
            <a:solidFill>
              <a:schemeClr val="tx1"/>
            </a:solidFill>
            <a:round/>
            <a:headEnd/>
            <a:tailEnd type="triangle" w="med" len="med"/>
          </a:ln>
        </p:spPr>
        <p:txBody>
          <a:bodyPr/>
          <a:lstStyle/>
          <a:p>
            <a:endParaRPr lang="cs-CZ"/>
          </a:p>
        </p:txBody>
      </p:sp>
      <p:sp>
        <p:nvSpPr>
          <p:cNvPr id="44049" name="Zástupný symbol pro datum 16"/>
          <p:cNvSpPr>
            <a:spLocks noGrp="1"/>
          </p:cNvSpPr>
          <p:nvPr>
            <p:ph type="dt" sz="quarter" idx="10"/>
          </p:nvPr>
        </p:nvSpPr>
        <p:spPr>
          <a:xfrm>
            <a:off x="457200" y="6381750"/>
            <a:ext cx="2133600" cy="476250"/>
          </a:xfrm>
          <a:noFill/>
        </p:spPr>
        <p:txBody>
          <a:bodyPr/>
          <a:lstStyle/>
          <a:p>
            <a:r>
              <a:rPr lang="cs-CZ" smtClean="0"/>
              <a:t>7.12.2010</a:t>
            </a:r>
            <a:endParaRPr lang="en-US" dirty="0" smtClean="0"/>
          </a:p>
        </p:txBody>
      </p:sp>
      <p:sp>
        <p:nvSpPr>
          <p:cNvPr id="44050" name="Zástupný symbol pro zápatí 17"/>
          <p:cNvSpPr>
            <a:spLocks noGrp="1"/>
          </p:cNvSpPr>
          <p:nvPr>
            <p:ph type="ftr" sz="quarter" idx="11"/>
          </p:nvPr>
        </p:nvSpPr>
        <p:spPr>
          <a:xfrm>
            <a:off x="2286000" y="6381750"/>
            <a:ext cx="4953000" cy="476250"/>
          </a:xfrm>
          <a:noFill/>
        </p:spPr>
        <p:txBody>
          <a:bodyPr/>
          <a:lstStyle/>
          <a:p>
            <a:r>
              <a:rPr lang="en-US" dirty="0" err="1" smtClean="0"/>
              <a:t>S.Nemecek</a:t>
            </a:r>
            <a:r>
              <a:rPr lang="en-US" dirty="0" smtClean="0"/>
              <a:t>:  Experiment ATLAS - first year of collisions</a:t>
            </a:r>
            <a:endParaRPr lang="en-US"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76200"/>
            <a:ext cx="8229600" cy="792163"/>
          </a:xfrm>
        </p:spPr>
        <p:txBody>
          <a:bodyPr/>
          <a:lstStyle/>
          <a:p>
            <a:r>
              <a:rPr lang="en-US" sz="4000" smtClean="0"/>
              <a:t>Electromagnetic Calorimeters</a:t>
            </a:r>
          </a:p>
        </p:txBody>
      </p:sp>
      <p:pic>
        <p:nvPicPr>
          <p:cNvPr id="45059" name="Picture 17"/>
          <p:cNvPicPr>
            <a:picLocks noChangeAspect="1" noChangeArrowheads="1"/>
          </p:cNvPicPr>
          <p:nvPr/>
        </p:nvPicPr>
        <p:blipFill>
          <a:blip r:embed="rId3" cstate="print"/>
          <a:srcRect/>
          <a:stretch>
            <a:fillRect/>
          </a:stretch>
        </p:blipFill>
        <p:spPr bwMode="auto">
          <a:xfrm>
            <a:off x="0" y="3197225"/>
            <a:ext cx="4319588" cy="3508375"/>
          </a:xfrm>
          <a:prstGeom prst="rect">
            <a:avLst/>
          </a:prstGeom>
          <a:noFill/>
          <a:ln w="9525">
            <a:noFill/>
            <a:miter lim="800000"/>
            <a:headEnd/>
            <a:tailEnd/>
          </a:ln>
        </p:spPr>
      </p:pic>
      <p:pic>
        <p:nvPicPr>
          <p:cNvPr id="45060" name="Picture 18"/>
          <p:cNvPicPr>
            <a:picLocks noChangeAspect="1" noChangeArrowheads="1"/>
          </p:cNvPicPr>
          <p:nvPr/>
        </p:nvPicPr>
        <p:blipFill>
          <a:blip r:embed="rId4" cstate="print"/>
          <a:srcRect/>
          <a:stretch>
            <a:fillRect/>
          </a:stretch>
        </p:blipFill>
        <p:spPr bwMode="auto">
          <a:xfrm>
            <a:off x="7026275" y="5138738"/>
            <a:ext cx="2117725" cy="1719262"/>
          </a:xfrm>
          <a:prstGeom prst="rect">
            <a:avLst/>
          </a:prstGeom>
          <a:noFill/>
          <a:ln w="9525">
            <a:noFill/>
            <a:miter lim="800000"/>
            <a:headEnd/>
            <a:tailEnd/>
          </a:ln>
        </p:spPr>
      </p:pic>
      <p:sp>
        <p:nvSpPr>
          <p:cNvPr id="45061" name="Text Box 19"/>
          <p:cNvSpPr txBox="1">
            <a:spLocks noChangeArrowheads="1"/>
          </p:cNvSpPr>
          <p:nvPr/>
        </p:nvSpPr>
        <p:spPr bwMode="auto">
          <a:xfrm>
            <a:off x="739775" y="893763"/>
            <a:ext cx="3579813" cy="1016000"/>
          </a:xfrm>
          <a:prstGeom prst="rect">
            <a:avLst/>
          </a:prstGeom>
          <a:noFill/>
          <a:ln w="9525">
            <a:noFill/>
            <a:miter lim="800000"/>
            <a:headEnd/>
            <a:tailEnd/>
          </a:ln>
        </p:spPr>
        <p:txBody>
          <a:bodyPr>
            <a:spAutoFit/>
          </a:bodyPr>
          <a:lstStyle/>
          <a:p>
            <a:pPr>
              <a:spcBef>
                <a:spcPct val="50000"/>
              </a:spcBef>
            </a:pPr>
            <a:r>
              <a:rPr lang="en-US" sz="2400">
                <a:solidFill>
                  <a:srgbClr val="00004F"/>
                </a:solidFill>
                <a:latin typeface="Tahoma" pitchFamily="34" charset="0"/>
              </a:rPr>
              <a:t>LAr sampling calorimeter</a:t>
            </a:r>
          </a:p>
          <a:p>
            <a:pPr>
              <a:spcBef>
                <a:spcPct val="50000"/>
              </a:spcBef>
            </a:pPr>
            <a:r>
              <a:rPr lang="en-US" sz="2400">
                <a:solidFill>
                  <a:srgbClr val="00004F"/>
                </a:solidFill>
                <a:latin typeface="Tahoma" pitchFamily="34" charset="0"/>
              </a:rPr>
              <a:t>accordion geometry</a:t>
            </a:r>
            <a:endParaRPr lang="en-US"/>
          </a:p>
        </p:txBody>
      </p:sp>
      <p:sp>
        <p:nvSpPr>
          <p:cNvPr id="45062" name="Text Box 20"/>
          <p:cNvSpPr txBox="1">
            <a:spLocks noChangeArrowheads="1"/>
          </p:cNvSpPr>
          <p:nvPr/>
        </p:nvSpPr>
        <p:spPr bwMode="auto">
          <a:xfrm>
            <a:off x="406400" y="2046288"/>
            <a:ext cx="1408113" cy="584200"/>
          </a:xfrm>
          <a:prstGeom prst="rect">
            <a:avLst/>
          </a:prstGeom>
          <a:noFill/>
          <a:ln w="9525">
            <a:noFill/>
            <a:miter lim="800000"/>
            <a:headEnd/>
            <a:tailEnd/>
          </a:ln>
        </p:spPr>
        <p:txBody>
          <a:bodyPr>
            <a:spAutoFit/>
          </a:bodyPr>
          <a:lstStyle/>
          <a:p>
            <a:pPr>
              <a:spcBef>
                <a:spcPct val="50000"/>
              </a:spcBef>
            </a:pPr>
            <a:r>
              <a:rPr lang="en-US" sz="1600">
                <a:solidFill>
                  <a:srgbClr val="00004F"/>
                </a:solidFill>
                <a:latin typeface="Tahoma" pitchFamily="34" charset="0"/>
              </a:rPr>
              <a:t>readout panel</a:t>
            </a:r>
            <a:endParaRPr lang="en-US"/>
          </a:p>
        </p:txBody>
      </p:sp>
      <p:sp>
        <p:nvSpPr>
          <p:cNvPr id="45063" name="Text Box 21"/>
          <p:cNvSpPr txBox="1">
            <a:spLocks noChangeArrowheads="1"/>
          </p:cNvSpPr>
          <p:nvPr/>
        </p:nvSpPr>
        <p:spPr bwMode="auto">
          <a:xfrm>
            <a:off x="3163888" y="5781675"/>
            <a:ext cx="1179512" cy="830263"/>
          </a:xfrm>
          <a:prstGeom prst="rect">
            <a:avLst/>
          </a:prstGeom>
          <a:solidFill>
            <a:srgbClr val="8F8F8D">
              <a:alpha val="50195"/>
            </a:srgbClr>
          </a:solidFill>
          <a:ln w="9525">
            <a:noFill/>
            <a:miter lim="800000"/>
            <a:headEnd/>
            <a:tailEnd/>
          </a:ln>
        </p:spPr>
        <p:txBody>
          <a:bodyPr>
            <a:spAutoFit/>
          </a:bodyPr>
          <a:lstStyle/>
          <a:p>
            <a:pPr>
              <a:spcBef>
                <a:spcPct val="50000"/>
              </a:spcBef>
            </a:pPr>
            <a:r>
              <a:rPr lang="en-US" sz="1600">
                <a:solidFill>
                  <a:schemeClr val="bg1"/>
                </a:solidFill>
                <a:latin typeface="Tahoma" pitchFamily="34" charset="0"/>
              </a:rPr>
              <a:t>absorber panel (Fe-Pb+Fe)</a:t>
            </a:r>
            <a:endParaRPr lang="en-US"/>
          </a:p>
        </p:txBody>
      </p:sp>
      <p:sp>
        <p:nvSpPr>
          <p:cNvPr id="45064" name="Text Box 22"/>
          <p:cNvSpPr txBox="1">
            <a:spLocks noChangeArrowheads="1"/>
          </p:cNvSpPr>
          <p:nvPr/>
        </p:nvSpPr>
        <p:spPr bwMode="auto">
          <a:xfrm>
            <a:off x="1814513" y="2382838"/>
            <a:ext cx="833437" cy="584200"/>
          </a:xfrm>
          <a:prstGeom prst="rect">
            <a:avLst/>
          </a:prstGeom>
          <a:noFill/>
          <a:ln w="9525">
            <a:noFill/>
            <a:miter lim="800000"/>
            <a:headEnd/>
            <a:tailEnd/>
          </a:ln>
        </p:spPr>
        <p:txBody>
          <a:bodyPr>
            <a:spAutoFit/>
          </a:bodyPr>
          <a:lstStyle/>
          <a:p>
            <a:pPr>
              <a:spcBef>
                <a:spcPct val="50000"/>
              </a:spcBef>
            </a:pPr>
            <a:r>
              <a:rPr lang="en-US" sz="1600">
                <a:solidFill>
                  <a:srgbClr val="00004F"/>
                </a:solidFill>
                <a:latin typeface="Tahoma" pitchFamily="34" charset="0"/>
              </a:rPr>
              <a:t>LAr gap</a:t>
            </a:r>
            <a:endParaRPr lang="en-US"/>
          </a:p>
        </p:txBody>
      </p:sp>
      <p:sp>
        <p:nvSpPr>
          <p:cNvPr id="45065" name="Line 23"/>
          <p:cNvSpPr>
            <a:spLocks noChangeShapeType="1"/>
          </p:cNvSpPr>
          <p:nvPr/>
        </p:nvSpPr>
        <p:spPr bwMode="auto">
          <a:xfrm flipH="1" flipV="1">
            <a:off x="2998788" y="5080000"/>
            <a:ext cx="568325" cy="701675"/>
          </a:xfrm>
          <a:prstGeom prst="line">
            <a:avLst/>
          </a:prstGeom>
          <a:noFill/>
          <a:ln w="9525">
            <a:solidFill>
              <a:schemeClr val="tx1"/>
            </a:solidFill>
            <a:round/>
            <a:headEnd/>
            <a:tailEnd type="triangle" w="med" len="med"/>
          </a:ln>
        </p:spPr>
        <p:txBody>
          <a:bodyPr wrap="none" anchor="ctr"/>
          <a:lstStyle/>
          <a:p>
            <a:endParaRPr lang="cs-CZ"/>
          </a:p>
        </p:txBody>
      </p:sp>
      <p:sp>
        <p:nvSpPr>
          <p:cNvPr id="45066" name="Line 24"/>
          <p:cNvSpPr>
            <a:spLocks noChangeShapeType="1"/>
          </p:cNvSpPr>
          <p:nvPr/>
        </p:nvSpPr>
        <p:spPr bwMode="auto">
          <a:xfrm>
            <a:off x="1965325" y="2971800"/>
            <a:ext cx="46038" cy="650875"/>
          </a:xfrm>
          <a:prstGeom prst="line">
            <a:avLst/>
          </a:prstGeom>
          <a:noFill/>
          <a:ln w="9525">
            <a:solidFill>
              <a:schemeClr val="tx1"/>
            </a:solidFill>
            <a:round/>
            <a:headEnd/>
            <a:tailEnd type="triangle" w="med" len="med"/>
          </a:ln>
        </p:spPr>
        <p:txBody>
          <a:bodyPr wrap="none" anchor="ctr"/>
          <a:lstStyle/>
          <a:p>
            <a:endParaRPr lang="cs-CZ"/>
          </a:p>
        </p:txBody>
      </p:sp>
      <p:sp>
        <p:nvSpPr>
          <p:cNvPr id="45067" name="Line 25"/>
          <p:cNvSpPr>
            <a:spLocks noChangeShapeType="1"/>
          </p:cNvSpPr>
          <p:nvPr/>
        </p:nvSpPr>
        <p:spPr bwMode="auto">
          <a:xfrm>
            <a:off x="1143000" y="2438400"/>
            <a:ext cx="165100" cy="582613"/>
          </a:xfrm>
          <a:prstGeom prst="line">
            <a:avLst/>
          </a:prstGeom>
          <a:noFill/>
          <a:ln w="9525">
            <a:solidFill>
              <a:schemeClr val="tx1"/>
            </a:solidFill>
            <a:round/>
            <a:headEnd/>
            <a:tailEnd type="triangle" w="med" len="med"/>
          </a:ln>
        </p:spPr>
        <p:txBody>
          <a:bodyPr wrap="none" anchor="ctr"/>
          <a:lstStyle/>
          <a:p>
            <a:endParaRPr lang="cs-CZ"/>
          </a:p>
        </p:txBody>
      </p:sp>
      <p:grpSp>
        <p:nvGrpSpPr>
          <p:cNvPr id="45068" name="Group 30"/>
          <p:cNvGrpSpPr>
            <a:grpSpLocks/>
          </p:cNvGrpSpPr>
          <p:nvPr/>
        </p:nvGrpSpPr>
        <p:grpSpPr bwMode="auto">
          <a:xfrm>
            <a:off x="5422900" y="762000"/>
            <a:ext cx="4389438" cy="4114800"/>
            <a:chOff x="236" y="480"/>
            <a:chExt cx="1540" cy="2064"/>
          </a:xfrm>
        </p:grpSpPr>
        <p:pic>
          <p:nvPicPr>
            <p:cNvPr id="45074" name="Picture 31" descr="acc"/>
            <p:cNvPicPr>
              <a:picLocks noChangeAspect="1" noChangeArrowheads="1"/>
            </p:cNvPicPr>
            <p:nvPr/>
          </p:nvPicPr>
          <p:blipFill>
            <a:blip r:embed="rId5" cstate="print"/>
            <a:srcRect/>
            <a:stretch>
              <a:fillRect/>
            </a:stretch>
          </p:blipFill>
          <p:spPr bwMode="auto">
            <a:xfrm>
              <a:off x="344" y="480"/>
              <a:ext cx="1189" cy="2064"/>
            </a:xfrm>
            <a:prstGeom prst="rect">
              <a:avLst/>
            </a:prstGeom>
            <a:noFill/>
            <a:ln w="9525">
              <a:noFill/>
              <a:miter lim="800000"/>
              <a:headEnd/>
              <a:tailEnd/>
            </a:ln>
          </p:spPr>
        </p:pic>
        <p:sp>
          <p:nvSpPr>
            <p:cNvPr id="45075" name="Line 32"/>
            <p:cNvSpPr>
              <a:spLocks noChangeShapeType="1"/>
            </p:cNvSpPr>
            <p:nvPr/>
          </p:nvSpPr>
          <p:spPr bwMode="auto">
            <a:xfrm flipH="1">
              <a:off x="236" y="1458"/>
              <a:ext cx="634" cy="519"/>
            </a:xfrm>
            <a:prstGeom prst="line">
              <a:avLst/>
            </a:prstGeom>
            <a:noFill/>
            <a:ln w="28575">
              <a:solidFill>
                <a:srgbClr val="FF0000"/>
              </a:solidFill>
              <a:round/>
              <a:headEnd type="triangle" w="med" len="med"/>
              <a:tailEnd/>
            </a:ln>
          </p:spPr>
          <p:txBody>
            <a:bodyPr wrap="none" anchor="ctr"/>
            <a:lstStyle/>
            <a:p>
              <a:endParaRPr lang="cs-CZ"/>
            </a:p>
          </p:txBody>
        </p:sp>
        <p:sp>
          <p:nvSpPr>
            <p:cNvPr id="45076" name="Text Box 33"/>
            <p:cNvSpPr txBox="1">
              <a:spLocks noChangeArrowheads="1"/>
            </p:cNvSpPr>
            <p:nvPr/>
          </p:nvSpPr>
          <p:spPr bwMode="auto">
            <a:xfrm>
              <a:off x="1341" y="1907"/>
              <a:ext cx="435" cy="154"/>
            </a:xfrm>
            <a:prstGeom prst="rect">
              <a:avLst/>
            </a:prstGeom>
            <a:noFill/>
            <a:ln w="9525">
              <a:noFill/>
              <a:miter lim="800000"/>
              <a:headEnd/>
              <a:tailEnd/>
            </a:ln>
          </p:spPr>
          <p:txBody>
            <a:bodyPr>
              <a:spAutoFit/>
            </a:bodyPr>
            <a:lstStyle/>
            <a:p>
              <a:pPr>
                <a:spcBef>
                  <a:spcPct val="50000"/>
                </a:spcBef>
              </a:pPr>
              <a:endParaRPr lang="cs-CZ" sz="1600">
                <a:solidFill>
                  <a:srgbClr val="000066"/>
                </a:solidFill>
                <a:latin typeface="Palatino" pitchFamily="1" charset="0"/>
              </a:endParaRPr>
            </a:p>
          </p:txBody>
        </p:sp>
      </p:grpSp>
      <p:sp>
        <p:nvSpPr>
          <p:cNvPr id="45069" name="Text Box 34"/>
          <p:cNvSpPr txBox="1">
            <a:spLocks noChangeArrowheads="1"/>
          </p:cNvSpPr>
          <p:nvPr/>
        </p:nvSpPr>
        <p:spPr bwMode="auto">
          <a:xfrm>
            <a:off x="4319588" y="4114800"/>
            <a:ext cx="2706687" cy="2678113"/>
          </a:xfrm>
          <a:prstGeom prst="rect">
            <a:avLst/>
          </a:prstGeom>
          <a:noFill/>
          <a:ln w="9525">
            <a:noFill/>
            <a:miter lim="800000"/>
            <a:headEnd/>
            <a:tailEnd/>
          </a:ln>
        </p:spPr>
        <p:txBody>
          <a:bodyPr anchor="ctr">
            <a:spAutoFit/>
          </a:bodyPr>
          <a:lstStyle/>
          <a:p>
            <a:pPr>
              <a:spcBef>
                <a:spcPct val="50000"/>
              </a:spcBef>
            </a:pPr>
            <a:r>
              <a:rPr lang="en-US" sz="1400" dirty="0">
                <a:latin typeface="Tahoma" pitchFamily="34" charset="0"/>
              </a:rPr>
              <a:t>Why ?</a:t>
            </a:r>
          </a:p>
          <a:p>
            <a:pPr>
              <a:spcBef>
                <a:spcPct val="50000"/>
              </a:spcBef>
              <a:buFontTx/>
              <a:buChar char="•"/>
            </a:pPr>
            <a:r>
              <a:rPr lang="en-US" sz="1400" dirty="0">
                <a:latin typeface="Tahoma" pitchFamily="34" charset="0"/>
              </a:rPr>
              <a:t> readout speed</a:t>
            </a:r>
          </a:p>
          <a:p>
            <a:pPr>
              <a:spcBef>
                <a:spcPct val="50000"/>
              </a:spcBef>
              <a:buFontTx/>
              <a:buChar char="•"/>
            </a:pPr>
            <a:r>
              <a:rPr lang="en-US" sz="1400" dirty="0">
                <a:latin typeface="Tahoma" pitchFamily="34" charset="0"/>
              </a:rPr>
              <a:t> radiation hard</a:t>
            </a:r>
          </a:p>
          <a:p>
            <a:pPr>
              <a:spcBef>
                <a:spcPct val="50000"/>
              </a:spcBef>
              <a:buFontTx/>
              <a:buChar char="•"/>
            </a:pPr>
            <a:r>
              <a:rPr lang="en-US" sz="1400" dirty="0">
                <a:latin typeface="Tahoma" pitchFamily="34" charset="0"/>
              </a:rPr>
              <a:t> electronically inter-calibrated</a:t>
            </a:r>
          </a:p>
          <a:p>
            <a:pPr>
              <a:spcBef>
                <a:spcPct val="50000"/>
              </a:spcBef>
              <a:buFontTx/>
              <a:buChar char="•"/>
            </a:pPr>
            <a:r>
              <a:rPr lang="en-US" sz="1400" dirty="0">
                <a:latin typeface="Tahoma" pitchFamily="34" charset="0"/>
              </a:rPr>
              <a:t> allows longitudinal segmentation</a:t>
            </a:r>
          </a:p>
          <a:p>
            <a:pPr>
              <a:spcBef>
                <a:spcPct val="50000"/>
              </a:spcBef>
              <a:buFontTx/>
              <a:buChar char="•"/>
            </a:pPr>
            <a:r>
              <a:rPr lang="en-US" sz="1400" dirty="0">
                <a:latin typeface="Tahoma" pitchFamily="34" charset="0"/>
              </a:rPr>
              <a:t> hermetic in phi</a:t>
            </a:r>
          </a:p>
          <a:p>
            <a:pPr>
              <a:spcBef>
                <a:spcPct val="50000"/>
              </a:spcBef>
              <a:buFontTx/>
              <a:buChar char="•"/>
            </a:pPr>
            <a:r>
              <a:rPr lang="en-US" sz="1400" dirty="0">
                <a:latin typeface="Tahoma" pitchFamily="34" charset="0"/>
              </a:rPr>
              <a:t> good energy, angular resolution</a:t>
            </a:r>
          </a:p>
        </p:txBody>
      </p:sp>
      <p:sp>
        <p:nvSpPr>
          <p:cNvPr id="45070" name="TextBox 18"/>
          <p:cNvSpPr txBox="1">
            <a:spLocks noChangeArrowheads="1"/>
          </p:cNvSpPr>
          <p:nvPr/>
        </p:nvSpPr>
        <p:spPr bwMode="auto">
          <a:xfrm>
            <a:off x="2819400" y="2438400"/>
            <a:ext cx="2514600" cy="641350"/>
          </a:xfrm>
          <a:prstGeom prst="rect">
            <a:avLst/>
          </a:prstGeom>
          <a:noFill/>
          <a:ln w="9525">
            <a:noFill/>
            <a:miter lim="800000"/>
            <a:headEnd/>
            <a:tailEnd/>
          </a:ln>
        </p:spPr>
        <p:txBody>
          <a:bodyPr>
            <a:spAutoFit/>
          </a:bodyPr>
          <a:lstStyle/>
          <a:p>
            <a:r>
              <a:rPr lang="cs-CZ" i="1">
                <a:solidFill>
                  <a:srgbClr val="FF0000"/>
                </a:solidFill>
              </a:rPr>
              <a:t>NOVINKA = struktura HARMONIKA </a:t>
            </a:r>
            <a:endParaRPr lang="en-US" i="1">
              <a:solidFill>
                <a:srgbClr val="FF0000"/>
              </a:solidFill>
            </a:endParaRPr>
          </a:p>
        </p:txBody>
      </p:sp>
      <p:sp>
        <p:nvSpPr>
          <p:cNvPr id="45071" name="Zástupný symbol pro datum 17"/>
          <p:cNvSpPr>
            <a:spLocks noGrp="1"/>
          </p:cNvSpPr>
          <p:nvPr>
            <p:ph type="dt" sz="quarter" idx="10"/>
          </p:nvPr>
        </p:nvSpPr>
        <p:spPr>
          <a:xfrm>
            <a:off x="0" y="6400800"/>
            <a:ext cx="1066800" cy="304800"/>
          </a:xfrm>
          <a:noFill/>
        </p:spPr>
        <p:txBody>
          <a:bodyPr/>
          <a:lstStyle/>
          <a:p>
            <a:r>
              <a:rPr lang="cs-CZ" dirty="0" smtClean="0"/>
              <a:t>7.12.2010</a:t>
            </a:r>
            <a:endParaRPr lang="en-US" dirty="0" smtClean="0"/>
          </a:p>
        </p:txBody>
      </p:sp>
      <p:sp>
        <p:nvSpPr>
          <p:cNvPr id="45072" name="Zástupný symbol pro číslo snímku 18"/>
          <p:cNvSpPr>
            <a:spLocks noGrp="1"/>
          </p:cNvSpPr>
          <p:nvPr>
            <p:ph type="sldNum" sz="quarter" idx="12"/>
          </p:nvPr>
        </p:nvSpPr>
        <p:spPr>
          <a:xfrm>
            <a:off x="8335060" y="6517839"/>
            <a:ext cx="838200" cy="320675"/>
          </a:xfrm>
          <a:noFill/>
        </p:spPr>
        <p:txBody>
          <a:bodyPr/>
          <a:lstStyle/>
          <a:p>
            <a:fld id="{2D61BDFB-EBCC-49CC-B59B-9548EC7A3260}" type="slidenum">
              <a:rPr lang="en-US" smtClean="0"/>
              <a:pPr/>
              <a:t>27</a:t>
            </a:fld>
            <a:endParaRPr lang="en-US"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Date Placeholder 2"/>
          <p:cNvSpPr>
            <a:spLocks noGrp="1"/>
          </p:cNvSpPr>
          <p:nvPr>
            <p:ph type="dt" sz="quarter" idx="10"/>
          </p:nvPr>
        </p:nvSpPr>
        <p:spPr>
          <a:noFill/>
        </p:spPr>
        <p:txBody>
          <a:bodyPr/>
          <a:lstStyle/>
          <a:p>
            <a:r>
              <a:rPr lang="cs-CZ" smtClean="0"/>
              <a:t>7.12.2010</a:t>
            </a:r>
            <a:endParaRPr lang="en-US" smtClean="0"/>
          </a:p>
        </p:txBody>
      </p:sp>
      <p:sp>
        <p:nvSpPr>
          <p:cNvPr id="46083" name="Footer Placeholder 3"/>
          <p:cNvSpPr>
            <a:spLocks noGrp="1"/>
          </p:cNvSpPr>
          <p:nvPr>
            <p:ph type="ftr" sz="quarter" idx="11"/>
          </p:nvPr>
        </p:nvSpPr>
        <p:spPr>
          <a:noFill/>
        </p:spPr>
        <p:txBody>
          <a:bodyPr/>
          <a:lstStyle/>
          <a:p>
            <a:r>
              <a:rPr lang="en-US" smtClean="0"/>
              <a:t>S.Nemecek:  Experiment ATLAS - first year of collisions</a:t>
            </a:r>
            <a:endParaRPr lang="en-US" smtClean="0">
              <a:solidFill>
                <a:schemeClr val="bg2"/>
              </a:solidFill>
            </a:endParaRPr>
          </a:p>
        </p:txBody>
      </p:sp>
      <p:sp>
        <p:nvSpPr>
          <p:cNvPr id="46084" name="Rectangle 2"/>
          <p:cNvSpPr>
            <a:spLocks noGrp="1" noChangeArrowheads="1"/>
          </p:cNvSpPr>
          <p:nvPr>
            <p:ph type="title"/>
          </p:nvPr>
        </p:nvSpPr>
        <p:spPr/>
        <p:txBody>
          <a:bodyPr/>
          <a:lstStyle/>
          <a:p>
            <a:r>
              <a:rPr lang="en-US" smtClean="0"/>
              <a:t>ATLAS</a:t>
            </a:r>
          </a:p>
        </p:txBody>
      </p:sp>
      <p:pic>
        <p:nvPicPr>
          <p:cNvPr id="46085" name="Picture 3" descr="Event"/>
          <p:cNvPicPr>
            <a:picLocks noChangeAspect="1" noChangeArrowheads="1"/>
          </p:cNvPicPr>
          <p:nvPr/>
        </p:nvPicPr>
        <p:blipFill>
          <a:blip r:embed="rId3" cstate="print"/>
          <a:srcRect/>
          <a:stretch>
            <a:fillRect/>
          </a:stretch>
        </p:blipFill>
        <p:spPr bwMode="auto">
          <a:xfrm>
            <a:off x="0" y="0"/>
            <a:ext cx="9144000" cy="7429500"/>
          </a:xfrm>
          <a:prstGeom prst="rect">
            <a:avLst/>
          </a:prstGeom>
          <a:noFill/>
          <a:ln w="19050">
            <a:solidFill>
              <a:srgbClr val="000000"/>
            </a:solidFill>
            <a:miter lim="800000"/>
            <a:headEnd/>
            <a:tailEnd/>
          </a:ln>
        </p:spPr>
      </p:pic>
      <p:grpSp>
        <p:nvGrpSpPr>
          <p:cNvPr id="46086" name="Group 4"/>
          <p:cNvGrpSpPr>
            <a:grpSpLocks/>
          </p:cNvGrpSpPr>
          <p:nvPr/>
        </p:nvGrpSpPr>
        <p:grpSpPr bwMode="auto">
          <a:xfrm>
            <a:off x="495300" y="1676400"/>
            <a:ext cx="8261350" cy="4065588"/>
            <a:chOff x="338" y="1056"/>
            <a:chExt cx="5638" cy="2561"/>
          </a:xfrm>
        </p:grpSpPr>
        <p:sp>
          <p:nvSpPr>
            <p:cNvPr id="46088" name="Text Box 5"/>
            <p:cNvSpPr txBox="1">
              <a:spLocks noChangeArrowheads="1"/>
            </p:cNvSpPr>
            <p:nvPr/>
          </p:nvSpPr>
          <p:spPr bwMode="auto">
            <a:xfrm>
              <a:off x="4088" y="1056"/>
              <a:ext cx="1888" cy="423"/>
            </a:xfrm>
            <a:prstGeom prst="rect">
              <a:avLst/>
            </a:prstGeom>
            <a:solidFill>
              <a:srgbClr val="00FF00">
                <a:alpha val="98038"/>
              </a:srgbClr>
            </a:solidFill>
            <a:ln w="9525">
              <a:noFill/>
              <a:miter lim="800000"/>
              <a:headEnd/>
              <a:tailEnd/>
            </a:ln>
          </p:spPr>
          <p:txBody>
            <a:bodyPr anchor="b"/>
            <a:lstStyle/>
            <a:p>
              <a:pPr>
                <a:spcBef>
                  <a:spcPct val="50000"/>
                </a:spcBef>
              </a:pPr>
              <a:r>
                <a:rPr lang="en-US">
                  <a:solidFill>
                    <a:srgbClr val="1D0F88"/>
                  </a:solidFill>
                  <a:latin typeface="Tahoma" pitchFamily="34" charset="0"/>
                </a:rPr>
                <a:t>Scintillating Tiles Hadron calorimeter (3 cylinders)</a:t>
              </a:r>
              <a:endParaRPr lang="en-US">
                <a:latin typeface="Tahoma" pitchFamily="34" charset="0"/>
              </a:endParaRPr>
            </a:p>
          </p:txBody>
        </p:sp>
        <p:sp>
          <p:nvSpPr>
            <p:cNvPr id="46089" name="Text Box 6"/>
            <p:cNvSpPr txBox="1">
              <a:spLocks noChangeArrowheads="1"/>
            </p:cNvSpPr>
            <p:nvPr/>
          </p:nvSpPr>
          <p:spPr bwMode="auto">
            <a:xfrm>
              <a:off x="649" y="2800"/>
              <a:ext cx="1888" cy="408"/>
            </a:xfrm>
            <a:prstGeom prst="rect">
              <a:avLst/>
            </a:prstGeom>
            <a:solidFill>
              <a:srgbClr val="E9AB4D">
                <a:alpha val="98038"/>
              </a:srgbClr>
            </a:solidFill>
            <a:ln w="9525">
              <a:noFill/>
              <a:miter lim="800000"/>
              <a:headEnd/>
              <a:tailEnd/>
            </a:ln>
          </p:spPr>
          <p:txBody>
            <a:bodyPr anchor="b"/>
            <a:lstStyle/>
            <a:p>
              <a:pPr>
                <a:spcBef>
                  <a:spcPct val="50000"/>
                </a:spcBef>
              </a:pPr>
              <a:r>
                <a:rPr lang="en-US">
                  <a:solidFill>
                    <a:srgbClr val="1D0F88"/>
                  </a:solidFill>
                  <a:latin typeface="Tahoma" pitchFamily="34" charset="0"/>
                </a:rPr>
                <a:t>LAr Hadron End-cap calorimeter</a:t>
              </a:r>
              <a:endParaRPr lang="en-US">
                <a:latin typeface="Tahoma" pitchFamily="34" charset="0"/>
              </a:endParaRPr>
            </a:p>
          </p:txBody>
        </p:sp>
        <p:sp>
          <p:nvSpPr>
            <p:cNvPr id="46090" name="Text Box 7"/>
            <p:cNvSpPr txBox="1">
              <a:spLocks noChangeArrowheads="1"/>
            </p:cNvSpPr>
            <p:nvPr/>
          </p:nvSpPr>
          <p:spPr bwMode="auto">
            <a:xfrm>
              <a:off x="4088" y="3208"/>
              <a:ext cx="1888" cy="409"/>
            </a:xfrm>
            <a:prstGeom prst="rect">
              <a:avLst/>
            </a:prstGeom>
            <a:solidFill>
              <a:srgbClr val="BE943F">
                <a:alpha val="98038"/>
              </a:srgbClr>
            </a:solidFill>
            <a:ln w="9525">
              <a:solidFill>
                <a:srgbClr val="A9C6D6"/>
              </a:solidFill>
              <a:miter lim="800000"/>
              <a:headEnd/>
              <a:tailEnd/>
            </a:ln>
          </p:spPr>
          <p:txBody>
            <a:bodyPr anchor="b"/>
            <a:lstStyle/>
            <a:p>
              <a:pPr>
                <a:spcBef>
                  <a:spcPct val="50000"/>
                </a:spcBef>
              </a:pPr>
              <a:r>
                <a:rPr lang="en-US">
                  <a:solidFill>
                    <a:srgbClr val="1D0F88"/>
                  </a:solidFill>
                  <a:latin typeface="Tahoma" pitchFamily="34" charset="0"/>
                </a:rPr>
                <a:t>LAr Electromagnetic Accordion Calorimeters</a:t>
              </a:r>
              <a:endParaRPr lang="en-US">
                <a:latin typeface="Tahoma" pitchFamily="34" charset="0"/>
              </a:endParaRPr>
            </a:p>
          </p:txBody>
        </p:sp>
        <p:sp>
          <p:nvSpPr>
            <p:cNvPr id="46091" name="Text Box 8"/>
            <p:cNvSpPr txBox="1">
              <a:spLocks noChangeArrowheads="1"/>
            </p:cNvSpPr>
            <p:nvPr/>
          </p:nvSpPr>
          <p:spPr bwMode="auto">
            <a:xfrm>
              <a:off x="338" y="1056"/>
              <a:ext cx="1888" cy="204"/>
            </a:xfrm>
            <a:prstGeom prst="rect">
              <a:avLst/>
            </a:prstGeom>
            <a:solidFill>
              <a:srgbClr val="9A7419">
                <a:alpha val="98038"/>
              </a:srgbClr>
            </a:solidFill>
            <a:ln w="9525">
              <a:noFill/>
              <a:miter lim="800000"/>
              <a:headEnd/>
              <a:tailEnd/>
            </a:ln>
          </p:spPr>
          <p:txBody>
            <a:bodyPr anchor="b"/>
            <a:lstStyle/>
            <a:p>
              <a:pPr>
                <a:spcBef>
                  <a:spcPct val="50000"/>
                </a:spcBef>
              </a:pPr>
              <a:r>
                <a:rPr lang="en-US">
                  <a:solidFill>
                    <a:srgbClr val="1D0F88"/>
                  </a:solidFill>
                  <a:latin typeface="Tahoma" pitchFamily="34" charset="0"/>
                </a:rPr>
                <a:t>LAr Forward calorimeter</a:t>
              </a:r>
              <a:endParaRPr lang="en-US">
                <a:latin typeface="Tahoma" pitchFamily="34" charset="0"/>
              </a:endParaRPr>
            </a:p>
          </p:txBody>
        </p:sp>
        <p:sp>
          <p:nvSpPr>
            <p:cNvPr id="46092" name="Line 9"/>
            <p:cNvSpPr>
              <a:spLocks noChangeShapeType="1"/>
            </p:cNvSpPr>
            <p:nvPr/>
          </p:nvSpPr>
          <p:spPr bwMode="auto">
            <a:xfrm>
              <a:off x="2038" y="1260"/>
              <a:ext cx="188" cy="702"/>
            </a:xfrm>
            <a:prstGeom prst="line">
              <a:avLst/>
            </a:prstGeom>
            <a:noFill/>
            <a:ln w="28575">
              <a:solidFill>
                <a:schemeClr val="tx1"/>
              </a:solidFill>
              <a:round/>
              <a:headEnd/>
              <a:tailEnd type="triangle" w="med" len="med"/>
            </a:ln>
          </p:spPr>
          <p:txBody>
            <a:bodyPr wrap="none" anchor="ctr"/>
            <a:lstStyle/>
            <a:p>
              <a:endParaRPr lang="cs-CZ"/>
            </a:p>
          </p:txBody>
        </p:sp>
        <p:sp>
          <p:nvSpPr>
            <p:cNvPr id="46093" name="Line 10"/>
            <p:cNvSpPr>
              <a:spLocks noChangeShapeType="1"/>
            </p:cNvSpPr>
            <p:nvPr/>
          </p:nvSpPr>
          <p:spPr bwMode="auto">
            <a:xfrm flipV="1">
              <a:off x="2038" y="2257"/>
              <a:ext cx="188" cy="543"/>
            </a:xfrm>
            <a:prstGeom prst="line">
              <a:avLst/>
            </a:prstGeom>
            <a:noFill/>
            <a:ln w="28575">
              <a:solidFill>
                <a:schemeClr val="tx1"/>
              </a:solidFill>
              <a:round/>
              <a:headEnd/>
              <a:tailEnd type="triangle" w="med" len="med"/>
            </a:ln>
          </p:spPr>
          <p:txBody>
            <a:bodyPr wrap="none" anchor="ctr"/>
            <a:lstStyle/>
            <a:p>
              <a:endParaRPr lang="cs-CZ"/>
            </a:p>
          </p:txBody>
        </p:sp>
        <p:sp>
          <p:nvSpPr>
            <p:cNvPr id="46094" name="Line 11"/>
            <p:cNvSpPr>
              <a:spLocks noChangeShapeType="1"/>
            </p:cNvSpPr>
            <p:nvPr/>
          </p:nvSpPr>
          <p:spPr bwMode="auto">
            <a:xfrm flipH="1">
              <a:off x="3933" y="1479"/>
              <a:ext cx="155" cy="382"/>
            </a:xfrm>
            <a:prstGeom prst="line">
              <a:avLst/>
            </a:prstGeom>
            <a:noFill/>
            <a:ln w="28575">
              <a:solidFill>
                <a:schemeClr val="tx1"/>
              </a:solidFill>
              <a:round/>
              <a:headEnd/>
              <a:tailEnd type="triangle" w="med" len="med"/>
            </a:ln>
          </p:spPr>
          <p:txBody>
            <a:bodyPr wrap="none" anchor="ctr"/>
            <a:lstStyle/>
            <a:p>
              <a:endParaRPr lang="cs-CZ"/>
            </a:p>
          </p:txBody>
        </p:sp>
        <p:sp>
          <p:nvSpPr>
            <p:cNvPr id="46095" name="Line 12"/>
            <p:cNvSpPr>
              <a:spLocks noChangeShapeType="1"/>
            </p:cNvSpPr>
            <p:nvPr/>
          </p:nvSpPr>
          <p:spPr bwMode="auto">
            <a:xfrm flipH="1">
              <a:off x="3512" y="1479"/>
              <a:ext cx="576" cy="230"/>
            </a:xfrm>
            <a:prstGeom prst="line">
              <a:avLst/>
            </a:prstGeom>
            <a:noFill/>
            <a:ln w="28575">
              <a:solidFill>
                <a:schemeClr val="tx1"/>
              </a:solidFill>
              <a:round/>
              <a:headEnd/>
              <a:tailEnd type="triangle" w="med" len="med"/>
            </a:ln>
          </p:spPr>
          <p:txBody>
            <a:bodyPr wrap="none" anchor="ctr"/>
            <a:lstStyle/>
            <a:p>
              <a:endParaRPr lang="cs-CZ"/>
            </a:p>
          </p:txBody>
        </p:sp>
        <p:sp>
          <p:nvSpPr>
            <p:cNvPr id="46096" name="Line 13"/>
            <p:cNvSpPr>
              <a:spLocks noChangeShapeType="1"/>
            </p:cNvSpPr>
            <p:nvPr/>
          </p:nvSpPr>
          <p:spPr bwMode="auto">
            <a:xfrm flipH="1" flipV="1">
              <a:off x="3655" y="2800"/>
              <a:ext cx="433" cy="408"/>
            </a:xfrm>
            <a:prstGeom prst="line">
              <a:avLst/>
            </a:prstGeom>
            <a:noFill/>
            <a:ln w="28575">
              <a:solidFill>
                <a:schemeClr val="tx1"/>
              </a:solidFill>
              <a:round/>
              <a:headEnd/>
              <a:tailEnd type="triangle" w="med" len="med"/>
            </a:ln>
          </p:spPr>
          <p:txBody>
            <a:bodyPr wrap="none" anchor="ctr"/>
            <a:lstStyle/>
            <a:p>
              <a:endParaRPr lang="cs-CZ"/>
            </a:p>
          </p:txBody>
        </p:sp>
        <p:sp>
          <p:nvSpPr>
            <p:cNvPr id="46097" name="Line 14"/>
            <p:cNvSpPr>
              <a:spLocks noChangeShapeType="1"/>
            </p:cNvSpPr>
            <p:nvPr/>
          </p:nvSpPr>
          <p:spPr bwMode="auto">
            <a:xfrm flipH="1" flipV="1">
              <a:off x="3933" y="2800"/>
              <a:ext cx="155" cy="408"/>
            </a:xfrm>
            <a:prstGeom prst="line">
              <a:avLst/>
            </a:prstGeom>
            <a:noFill/>
            <a:ln w="28575">
              <a:solidFill>
                <a:schemeClr val="tx1"/>
              </a:solidFill>
              <a:round/>
              <a:headEnd/>
              <a:tailEnd type="triangle" w="med" len="med"/>
            </a:ln>
          </p:spPr>
          <p:txBody>
            <a:bodyPr wrap="none" anchor="ctr"/>
            <a:lstStyle/>
            <a:p>
              <a:endParaRPr lang="cs-CZ"/>
            </a:p>
          </p:txBody>
        </p:sp>
      </p:grpSp>
      <p:sp>
        <p:nvSpPr>
          <p:cNvPr id="46087" name="Zástupný symbol pro číslo snímku 16"/>
          <p:cNvSpPr>
            <a:spLocks noGrp="1"/>
          </p:cNvSpPr>
          <p:nvPr>
            <p:ph type="sldNum" sz="quarter" idx="12"/>
          </p:nvPr>
        </p:nvSpPr>
        <p:spPr>
          <a:noFill/>
        </p:spPr>
        <p:txBody>
          <a:bodyPr/>
          <a:lstStyle/>
          <a:p>
            <a:fld id="{7167D670-D8BE-42A3-AF10-0D2051128407}" type="slidenum">
              <a:rPr lang="en-US" smtClean="0"/>
              <a:pPr/>
              <a:t>28</a:t>
            </a:fld>
            <a:endParaRPr lang="en-US"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1"/>
          <p:cNvSpPr>
            <a:spLocks noGrp="1"/>
          </p:cNvSpPr>
          <p:nvPr>
            <p:ph type="dt" sz="quarter" idx="10"/>
          </p:nvPr>
        </p:nvSpPr>
        <p:spPr>
          <a:noFill/>
        </p:spPr>
        <p:txBody>
          <a:bodyPr/>
          <a:lstStyle/>
          <a:p>
            <a:r>
              <a:rPr lang="cs-CZ" smtClean="0"/>
              <a:t>7.12.2010</a:t>
            </a:r>
            <a:endParaRPr lang="en-US" sz="1000" smtClean="0"/>
          </a:p>
        </p:txBody>
      </p:sp>
      <p:sp>
        <p:nvSpPr>
          <p:cNvPr id="47107" name="Slide Number Placeholder 3"/>
          <p:cNvSpPr>
            <a:spLocks noGrp="1"/>
          </p:cNvSpPr>
          <p:nvPr>
            <p:ph type="sldNum" sz="quarter" idx="12"/>
          </p:nvPr>
        </p:nvSpPr>
        <p:spPr>
          <a:noFill/>
        </p:spPr>
        <p:txBody>
          <a:bodyPr/>
          <a:lstStyle/>
          <a:p>
            <a:endParaRPr lang="en-US" smtClean="0"/>
          </a:p>
          <a:p>
            <a:fld id="{611FB36F-7701-4DD7-8E47-445938AB70BF}" type="slidenum">
              <a:rPr lang="en-US" sz="1000" smtClean="0"/>
              <a:pPr/>
              <a:t>29</a:t>
            </a:fld>
            <a:endParaRPr lang="en-US" sz="1000" smtClean="0"/>
          </a:p>
        </p:txBody>
      </p:sp>
      <p:pic>
        <p:nvPicPr>
          <p:cNvPr id="47108" name="Picture 5" descr="TILES2"/>
          <p:cNvPicPr>
            <a:picLocks noChangeAspect="1" noChangeArrowheads="1"/>
          </p:cNvPicPr>
          <p:nvPr/>
        </p:nvPicPr>
        <p:blipFill>
          <a:blip r:embed="rId3" cstate="print"/>
          <a:srcRect/>
          <a:stretch>
            <a:fillRect/>
          </a:stretch>
        </p:blipFill>
        <p:spPr bwMode="auto">
          <a:xfrm>
            <a:off x="0" y="2630488"/>
            <a:ext cx="5638800" cy="4227512"/>
          </a:xfrm>
          <a:prstGeom prst="rect">
            <a:avLst/>
          </a:prstGeom>
          <a:noFill/>
          <a:ln w="9525">
            <a:noFill/>
            <a:miter lim="800000"/>
            <a:headEnd/>
            <a:tailEnd/>
          </a:ln>
        </p:spPr>
      </p:pic>
      <p:pic>
        <p:nvPicPr>
          <p:cNvPr id="47109" name="Picture 4" descr="tilecal-99-034"/>
          <p:cNvPicPr>
            <a:picLocks noChangeAspect="1" noChangeArrowheads="1"/>
          </p:cNvPicPr>
          <p:nvPr/>
        </p:nvPicPr>
        <p:blipFill>
          <a:blip r:embed="rId4" cstate="print"/>
          <a:srcRect/>
          <a:stretch>
            <a:fillRect/>
          </a:stretch>
        </p:blipFill>
        <p:spPr bwMode="auto">
          <a:xfrm>
            <a:off x="0" y="0"/>
            <a:ext cx="5638800" cy="3640138"/>
          </a:xfrm>
          <a:prstGeom prst="rect">
            <a:avLst/>
          </a:prstGeom>
          <a:noFill/>
          <a:ln w="9525">
            <a:noFill/>
            <a:miter lim="800000"/>
            <a:headEnd/>
            <a:tailEnd/>
          </a:ln>
        </p:spPr>
      </p:pic>
      <p:pic>
        <p:nvPicPr>
          <p:cNvPr id="47110" name="Picture 6" descr="102"/>
          <p:cNvPicPr>
            <a:picLocks noChangeAspect="1" noChangeArrowheads="1"/>
          </p:cNvPicPr>
          <p:nvPr/>
        </p:nvPicPr>
        <p:blipFill>
          <a:blip r:embed="rId5" cstate="print"/>
          <a:srcRect/>
          <a:stretch>
            <a:fillRect/>
          </a:stretch>
        </p:blipFill>
        <p:spPr bwMode="auto">
          <a:xfrm>
            <a:off x="5718175" y="1600200"/>
            <a:ext cx="3425825" cy="5257800"/>
          </a:xfrm>
          <a:prstGeom prst="rect">
            <a:avLst/>
          </a:prstGeom>
          <a:noFill/>
          <a:ln w="9525">
            <a:noFill/>
            <a:miter lim="800000"/>
            <a:headEnd/>
            <a:tailEnd/>
          </a:ln>
        </p:spPr>
      </p:pic>
      <p:sp>
        <p:nvSpPr>
          <p:cNvPr id="47111" name="Text Box 7"/>
          <p:cNvSpPr txBox="1">
            <a:spLocks noChangeArrowheads="1"/>
          </p:cNvSpPr>
          <p:nvPr/>
        </p:nvSpPr>
        <p:spPr bwMode="auto">
          <a:xfrm>
            <a:off x="1508125" y="3211513"/>
            <a:ext cx="1936749" cy="307777"/>
          </a:xfrm>
          <a:prstGeom prst="rect">
            <a:avLst/>
          </a:prstGeom>
          <a:solidFill>
            <a:schemeClr val="bg1"/>
          </a:solidFill>
          <a:ln w="9525">
            <a:noFill/>
            <a:miter lim="800000"/>
            <a:headEnd/>
            <a:tailEnd/>
          </a:ln>
        </p:spPr>
        <p:txBody>
          <a:bodyPr wrap="none">
            <a:spAutoFit/>
          </a:bodyPr>
          <a:lstStyle/>
          <a:p>
            <a:r>
              <a:rPr lang="en-US" sz="1400" b="1" dirty="0">
                <a:solidFill>
                  <a:srgbClr val="FF0000"/>
                </a:solidFill>
              </a:rPr>
              <a:t>Some </a:t>
            </a:r>
            <a:r>
              <a:rPr lang="cs-CZ" sz="1400" b="1" dirty="0">
                <a:solidFill>
                  <a:srgbClr val="FF0000"/>
                </a:solidFill>
              </a:rPr>
              <a:t>9</a:t>
            </a:r>
            <a:r>
              <a:rPr lang="en-US" sz="1400" b="1" dirty="0" smtClean="0">
                <a:solidFill>
                  <a:srgbClr val="FF0000"/>
                </a:solidFill>
              </a:rPr>
              <a:t> </a:t>
            </a:r>
            <a:r>
              <a:rPr lang="en-US" sz="1400" b="1" dirty="0">
                <a:solidFill>
                  <a:srgbClr val="FF0000"/>
                </a:solidFill>
              </a:rPr>
              <a:t>years ago …</a:t>
            </a:r>
          </a:p>
        </p:txBody>
      </p:sp>
      <p:sp>
        <p:nvSpPr>
          <p:cNvPr id="47112" name="Text Box 8"/>
          <p:cNvSpPr txBox="1">
            <a:spLocks noChangeArrowheads="1"/>
          </p:cNvSpPr>
          <p:nvPr/>
        </p:nvSpPr>
        <p:spPr bwMode="auto">
          <a:xfrm>
            <a:off x="1219200" y="6324600"/>
            <a:ext cx="2898550" cy="523220"/>
          </a:xfrm>
          <a:prstGeom prst="rect">
            <a:avLst/>
          </a:prstGeom>
          <a:solidFill>
            <a:schemeClr val="bg1"/>
          </a:solidFill>
          <a:ln w="9525">
            <a:noFill/>
            <a:miter lim="800000"/>
            <a:headEnd/>
            <a:tailEnd/>
          </a:ln>
        </p:spPr>
        <p:txBody>
          <a:bodyPr wrap="none">
            <a:spAutoFit/>
          </a:bodyPr>
          <a:lstStyle/>
          <a:p>
            <a:r>
              <a:rPr lang="en-US" sz="1400" b="1" dirty="0">
                <a:solidFill>
                  <a:srgbClr val="FF0000"/>
                </a:solidFill>
              </a:rPr>
              <a:t>Some </a:t>
            </a:r>
            <a:r>
              <a:rPr lang="cs-CZ" sz="1400" b="1" dirty="0">
                <a:solidFill>
                  <a:srgbClr val="FF0000"/>
                </a:solidFill>
              </a:rPr>
              <a:t>7</a:t>
            </a:r>
            <a:r>
              <a:rPr lang="en-US" sz="1400" b="1" dirty="0">
                <a:solidFill>
                  <a:srgbClr val="FF0000"/>
                </a:solidFill>
              </a:rPr>
              <a:t> years ago</a:t>
            </a:r>
            <a:endParaRPr lang="cs-CZ" sz="1400" b="1" dirty="0">
              <a:solidFill>
                <a:srgbClr val="FF0000"/>
              </a:solidFill>
            </a:endParaRPr>
          </a:p>
          <a:p>
            <a:r>
              <a:rPr lang="cs-CZ" sz="1400" b="1" dirty="0">
                <a:solidFill>
                  <a:srgbClr val="FF0000"/>
                </a:solidFill>
              </a:rPr>
              <a:t>(</a:t>
            </a:r>
            <a:r>
              <a:rPr lang="cs-CZ" sz="1400" b="1" dirty="0" err="1">
                <a:solidFill>
                  <a:srgbClr val="FF0000"/>
                </a:solidFill>
              </a:rPr>
              <a:t>assembly</a:t>
            </a:r>
            <a:r>
              <a:rPr lang="cs-CZ" sz="1400" b="1" dirty="0">
                <a:solidFill>
                  <a:srgbClr val="FF0000"/>
                </a:solidFill>
              </a:rPr>
              <a:t> </a:t>
            </a:r>
            <a:r>
              <a:rPr lang="cs-CZ" sz="1400" b="1" dirty="0" err="1">
                <a:solidFill>
                  <a:srgbClr val="FF0000"/>
                </a:solidFill>
              </a:rPr>
              <a:t>ended</a:t>
            </a:r>
            <a:r>
              <a:rPr lang="en-US" sz="1400" b="1" dirty="0">
                <a:solidFill>
                  <a:srgbClr val="FF0000"/>
                </a:solidFill>
              </a:rPr>
              <a:t> </a:t>
            </a:r>
            <a:r>
              <a:rPr lang="cs-CZ" sz="1400" b="1" dirty="0" smtClean="0">
                <a:solidFill>
                  <a:srgbClr val="FF0000"/>
                </a:solidFill>
              </a:rPr>
              <a:t>21apr 2003 </a:t>
            </a:r>
            <a:r>
              <a:rPr lang="cs-CZ" sz="1400" b="1" dirty="0">
                <a:solidFill>
                  <a:srgbClr val="FF0000"/>
                </a:solidFill>
              </a:rPr>
              <a:t>)</a:t>
            </a:r>
            <a:r>
              <a:rPr lang="en-US" sz="1400" b="1" dirty="0">
                <a:solidFill>
                  <a:srgbClr val="FF0000"/>
                </a:solidFill>
              </a:rPr>
              <a:t>…</a:t>
            </a:r>
          </a:p>
        </p:txBody>
      </p:sp>
      <p:sp>
        <p:nvSpPr>
          <p:cNvPr id="47113" name="Text Box 9"/>
          <p:cNvSpPr txBox="1">
            <a:spLocks noChangeArrowheads="1"/>
          </p:cNvSpPr>
          <p:nvPr/>
        </p:nvSpPr>
        <p:spPr bwMode="auto">
          <a:xfrm>
            <a:off x="5791200" y="6400800"/>
            <a:ext cx="1936750" cy="307975"/>
          </a:xfrm>
          <a:prstGeom prst="rect">
            <a:avLst/>
          </a:prstGeom>
          <a:solidFill>
            <a:schemeClr val="bg1"/>
          </a:solidFill>
          <a:ln w="9525">
            <a:noFill/>
            <a:miter lim="800000"/>
            <a:headEnd/>
            <a:tailEnd/>
          </a:ln>
        </p:spPr>
        <p:txBody>
          <a:bodyPr wrap="none">
            <a:spAutoFit/>
          </a:bodyPr>
          <a:lstStyle/>
          <a:p>
            <a:r>
              <a:rPr lang="en-US" sz="1400" b="1" dirty="0">
                <a:solidFill>
                  <a:srgbClr val="FF0000"/>
                </a:solidFill>
              </a:rPr>
              <a:t>Some </a:t>
            </a:r>
            <a:r>
              <a:rPr lang="cs-CZ" sz="1400" b="1" dirty="0">
                <a:solidFill>
                  <a:srgbClr val="FF0000"/>
                </a:solidFill>
              </a:rPr>
              <a:t>6 </a:t>
            </a:r>
            <a:r>
              <a:rPr lang="en-US" sz="1400" b="1" dirty="0">
                <a:solidFill>
                  <a:srgbClr val="FF0000"/>
                </a:solidFill>
              </a:rPr>
              <a:t>years ago …</a:t>
            </a:r>
          </a:p>
        </p:txBody>
      </p:sp>
      <p:sp>
        <p:nvSpPr>
          <p:cNvPr id="47114" name="Text Box 10"/>
          <p:cNvSpPr txBox="1">
            <a:spLocks noChangeArrowheads="1"/>
          </p:cNvSpPr>
          <p:nvPr/>
        </p:nvSpPr>
        <p:spPr bwMode="auto">
          <a:xfrm>
            <a:off x="5867400" y="228600"/>
            <a:ext cx="2928938" cy="1247775"/>
          </a:xfrm>
          <a:prstGeom prst="rect">
            <a:avLst/>
          </a:prstGeom>
          <a:noFill/>
          <a:ln w="9525">
            <a:noFill/>
            <a:miter lim="800000"/>
            <a:headEnd/>
            <a:tailEnd/>
          </a:ln>
        </p:spPr>
        <p:txBody>
          <a:bodyPr wrap="none">
            <a:spAutoFit/>
          </a:bodyPr>
          <a:lstStyle/>
          <a:p>
            <a:r>
              <a:rPr lang="cs-CZ" sz="2000" b="1" i="1">
                <a:solidFill>
                  <a:srgbClr val="000099"/>
                </a:solidFill>
              </a:rPr>
              <a:t>Kalorimetr  TileCAL</a:t>
            </a:r>
            <a:endParaRPr lang="en-US" sz="1400" b="1" i="1">
              <a:solidFill>
                <a:srgbClr val="000099"/>
              </a:solidFill>
            </a:endParaRPr>
          </a:p>
          <a:p>
            <a:endParaRPr lang="en-US" sz="1400" b="1" i="1">
              <a:solidFill>
                <a:srgbClr val="000099"/>
              </a:solidFill>
            </a:endParaRPr>
          </a:p>
          <a:p>
            <a:endParaRPr lang="en-US" sz="1400" b="1" i="1">
              <a:solidFill>
                <a:srgbClr val="000099"/>
              </a:solidFill>
            </a:endParaRPr>
          </a:p>
          <a:p>
            <a:r>
              <a:rPr lang="en-US" sz="1400" b="1" i="1">
                <a:solidFill>
                  <a:srgbClr val="008000"/>
                </a:solidFill>
              </a:rPr>
              <a:t>15 years of fruitful collaboration </a:t>
            </a:r>
          </a:p>
          <a:p>
            <a:r>
              <a:rPr lang="en-US" sz="1400" b="1" i="1">
                <a:solidFill>
                  <a:srgbClr val="008000"/>
                </a:solidFill>
              </a:rPr>
              <a:t>with our </a:t>
            </a:r>
            <a:r>
              <a:rPr lang="cs-CZ" sz="1400" b="1" i="1">
                <a:solidFill>
                  <a:srgbClr val="008000"/>
                </a:solidFill>
              </a:rPr>
              <a:t>Czech</a:t>
            </a:r>
            <a:r>
              <a:rPr lang="en-US" sz="1400" b="1" i="1">
                <a:solidFill>
                  <a:srgbClr val="008000"/>
                </a:solidFill>
              </a:rPr>
              <a:t> friends... !</a:t>
            </a:r>
            <a:endParaRPr lang="en-US" sz="2000" b="1" i="1">
              <a:solidFill>
                <a:srgbClr val="008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2"/>
          </p:nvPr>
        </p:nvSpPr>
        <p:spPr>
          <a:noFill/>
        </p:spPr>
        <p:txBody>
          <a:bodyPr/>
          <a:lstStyle/>
          <a:p>
            <a:endParaRPr lang="en-US" smtClean="0"/>
          </a:p>
          <a:p>
            <a:fld id="{DAC20249-4898-4BEC-B8CA-10552C41E2E3}" type="slidenum">
              <a:rPr lang="en-US" sz="1000" smtClean="0"/>
              <a:pPr/>
              <a:t>3</a:t>
            </a:fld>
            <a:endParaRPr lang="en-US" sz="1000" smtClean="0"/>
          </a:p>
        </p:txBody>
      </p:sp>
      <p:pic>
        <p:nvPicPr>
          <p:cNvPr id="21507" name="Picture 4" descr="SideA"/>
          <p:cNvPicPr>
            <a:picLocks noChangeAspect="1" noChangeArrowheads="1"/>
          </p:cNvPicPr>
          <p:nvPr/>
        </p:nvPicPr>
        <p:blipFill>
          <a:blip r:embed="rId3" cstate="print"/>
          <a:srcRect/>
          <a:stretch>
            <a:fillRect/>
          </a:stretch>
        </p:blipFill>
        <p:spPr bwMode="auto">
          <a:xfrm>
            <a:off x="0" y="0"/>
            <a:ext cx="9677400" cy="6475413"/>
          </a:xfrm>
          <a:prstGeom prst="rect">
            <a:avLst/>
          </a:prstGeom>
          <a:noFill/>
          <a:ln w="9525">
            <a:noFill/>
            <a:miter lim="800000"/>
            <a:headEnd/>
            <a:tailEnd/>
          </a:ln>
        </p:spPr>
      </p:pic>
      <p:pic>
        <p:nvPicPr>
          <p:cNvPr id="21508" name="Picture 5"/>
          <p:cNvPicPr>
            <a:picLocks noChangeAspect="1" noChangeArrowheads="1"/>
          </p:cNvPicPr>
          <p:nvPr/>
        </p:nvPicPr>
        <p:blipFill>
          <a:blip r:embed="rId4" cstate="print"/>
          <a:srcRect/>
          <a:stretch>
            <a:fillRect/>
          </a:stretch>
        </p:blipFill>
        <p:spPr bwMode="auto">
          <a:xfrm>
            <a:off x="0" y="0"/>
            <a:ext cx="6858000" cy="1508125"/>
          </a:xfrm>
          <a:prstGeom prst="rect">
            <a:avLst/>
          </a:prstGeom>
          <a:noFill/>
          <a:ln w="9525">
            <a:noFill/>
            <a:miter lim="800000"/>
            <a:headEnd/>
            <a:tailEnd/>
          </a:ln>
        </p:spPr>
      </p:pic>
      <p:sp>
        <p:nvSpPr>
          <p:cNvPr id="21509" name="Zástupný symbol pro datum 4"/>
          <p:cNvSpPr>
            <a:spLocks noGrp="1"/>
          </p:cNvSpPr>
          <p:nvPr>
            <p:ph type="dt" sz="quarter" idx="10"/>
          </p:nvPr>
        </p:nvSpPr>
        <p:spPr>
          <a:xfrm>
            <a:off x="457200" y="6555005"/>
            <a:ext cx="2133600" cy="244475"/>
          </a:xfrm>
          <a:noFill/>
        </p:spPr>
        <p:txBody>
          <a:bodyPr/>
          <a:lstStyle/>
          <a:p>
            <a:r>
              <a:rPr lang="cs-CZ" dirty="0" smtClean="0"/>
              <a:t>7.12.2010</a:t>
            </a:r>
            <a:endParaRPr lang="en-US" dirty="0" smtClean="0"/>
          </a:p>
        </p:txBody>
      </p:sp>
      <p:sp>
        <p:nvSpPr>
          <p:cNvPr id="21510" name="Zástupný symbol pro zápatí 5"/>
          <p:cNvSpPr>
            <a:spLocks noGrp="1"/>
          </p:cNvSpPr>
          <p:nvPr>
            <p:ph type="ftr" sz="quarter" idx="11"/>
          </p:nvPr>
        </p:nvSpPr>
        <p:spPr>
          <a:xfrm>
            <a:off x="2133600" y="6553200"/>
            <a:ext cx="5334000" cy="304800"/>
          </a:xfrm>
          <a:noFill/>
        </p:spPr>
        <p:txBody>
          <a:bodyPr/>
          <a:lstStyle/>
          <a:p>
            <a:r>
              <a:rPr lang="en-US" dirty="0" err="1" smtClean="0"/>
              <a:t>S.Nemecek</a:t>
            </a:r>
            <a:r>
              <a:rPr lang="en-US" dirty="0" smtClean="0"/>
              <a:t>:  Experiment ATLAS - first year of collisions</a:t>
            </a:r>
            <a:endParaRPr 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3"/>
          <p:cNvSpPr>
            <a:spLocks noGrp="1"/>
          </p:cNvSpPr>
          <p:nvPr>
            <p:ph type="sldNum" sz="quarter" idx="12"/>
          </p:nvPr>
        </p:nvSpPr>
        <p:spPr>
          <a:noFill/>
        </p:spPr>
        <p:txBody>
          <a:bodyPr/>
          <a:lstStyle/>
          <a:p>
            <a:endParaRPr lang="en-US" smtClean="0"/>
          </a:p>
          <a:p>
            <a:fld id="{9745FFD2-0CA3-4896-AE71-1ABE828D950C}" type="slidenum">
              <a:rPr lang="en-US" sz="1000" smtClean="0"/>
              <a:pPr/>
              <a:t>30</a:t>
            </a:fld>
            <a:endParaRPr lang="en-US" sz="1000" smtClean="0"/>
          </a:p>
        </p:txBody>
      </p:sp>
      <p:pic>
        <p:nvPicPr>
          <p:cNvPr id="48131" name="Picture 2" descr="P45-007071P45-007071 low res"/>
          <p:cNvPicPr>
            <a:picLocks noChangeAspect="1" noChangeArrowheads="1"/>
          </p:cNvPicPr>
          <p:nvPr/>
        </p:nvPicPr>
        <p:blipFill>
          <a:blip r:embed="rId3" cstate="print"/>
          <a:srcRect/>
          <a:stretch>
            <a:fillRect/>
          </a:stretch>
        </p:blipFill>
        <p:spPr bwMode="auto">
          <a:xfrm>
            <a:off x="685800" y="571500"/>
            <a:ext cx="7010400" cy="5264150"/>
          </a:xfrm>
          <a:prstGeom prst="rect">
            <a:avLst/>
          </a:prstGeom>
          <a:noFill/>
          <a:ln w="9525">
            <a:noFill/>
            <a:miter lim="800000"/>
            <a:headEnd/>
            <a:tailEnd/>
          </a:ln>
        </p:spPr>
      </p:pic>
      <p:sp>
        <p:nvSpPr>
          <p:cNvPr id="48132" name="Text Box 3"/>
          <p:cNvSpPr txBox="1">
            <a:spLocks noChangeArrowheads="1"/>
          </p:cNvSpPr>
          <p:nvPr/>
        </p:nvSpPr>
        <p:spPr bwMode="auto">
          <a:xfrm>
            <a:off x="381000" y="5943600"/>
            <a:ext cx="8256588" cy="304800"/>
          </a:xfrm>
          <a:prstGeom prst="rect">
            <a:avLst/>
          </a:prstGeom>
          <a:noFill/>
          <a:ln w="9525">
            <a:noFill/>
            <a:miter lim="800000"/>
            <a:headEnd/>
            <a:tailEnd/>
          </a:ln>
        </p:spPr>
        <p:txBody>
          <a:bodyPr wrap="none">
            <a:spAutoFit/>
          </a:bodyPr>
          <a:lstStyle/>
          <a:p>
            <a:r>
              <a:rPr lang="en-US" sz="1400" b="1">
                <a:solidFill>
                  <a:schemeClr val="accent2"/>
                </a:solidFill>
              </a:rPr>
              <a:t>ATLAS side A (with the calorimeter end-cap partially inserted, the LAr end-cap is filled with LAr)</a:t>
            </a:r>
          </a:p>
        </p:txBody>
      </p:sp>
      <p:sp>
        <p:nvSpPr>
          <p:cNvPr id="48133" name="TextBox 8"/>
          <p:cNvSpPr txBox="1">
            <a:spLocks noChangeArrowheads="1"/>
          </p:cNvSpPr>
          <p:nvPr/>
        </p:nvSpPr>
        <p:spPr bwMode="auto">
          <a:xfrm>
            <a:off x="609600" y="152400"/>
            <a:ext cx="7810500" cy="366713"/>
          </a:xfrm>
          <a:prstGeom prst="rect">
            <a:avLst/>
          </a:prstGeom>
          <a:noFill/>
          <a:ln w="9525">
            <a:noFill/>
            <a:miter lim="800000"/>
            <a:headEnd/>
            <a:tailEnd/>
          </a:ln>
        </p:spPr>
        <p:txBody>
          <a:bodyPr wrap="none">
            <a:spAutoFit/>
          </a:bodyPr>
          <a:lstStyle/>
          <a:p>
            <a:r>
              <a:rPr lang="cs-CZ"/>
              <a:t>Kryostat s </a:t>
            </a:r>
            <a:r>
              <a:rPr lang="en-US"/>
              <a:t>disk</a:t>
            </a:r>
            <a:r>
              <a:rPr lang="cs-CZ"/>
              <a:t>ovými ( EM+H) a dopřednými kalorimetry během zasunování</a:t>
            </a:r>
            <a:endParaRPr lang="en-US"/>
          </a:p>
        </p:txBody>
      </p:sp>
      <p:sp>
        <p:nvSpPr>
          <p:cNvPr id="48134" name="Zástupný symbol pro datum 5"/>
          <p:cNvSpPr>
            <a:spLocks noGrp="1"/>
          </p:cNvSpPr>
          <p:nvPr>
            <p:ph type="dt" sz="quarter" idx="10"/>
          </p:nvPr>
        </p:nvSpPr>
        <p:spPr>
          <a:noFill/>
        </p:spPr>
        <p:txBody>
          <a:bodyPr/>
          <a:lstStyle/>
          <a:p>
            <a:r>
              <a:rPr lang="cs-CZ" smtClean="0"/>
              <a:t>7.12.2010</a:t>
            </a:r>
            <a:endParaRPr lang="en-US" smtClean="0"/>
          </a:p>
        </p:txBody>
      </p:sp>
      <p:sp>
        <p:nvSpPr>
          <p:cNvPr id="48135" name="Zástupný symbol pro zápatí 6"/>
          <p:cNvSpPr>
            <a:spLocks noGrp="1"/>
          </p:cNvSpPr>
          <p:nvPr>
            <p:ph type="ftr" sz="quarter" idx="11"/>
          </p:nvPr>
        </p:nvSpPr>
        <p:spPr>
          <a:noFill/>
        </p:spPr>
        <p:txBody>
          <a:bodyPr/>
          <a:lstStyle/>
          <a:p>
            <a:r>
              <a:rPr lang="en-US" smtClean="0"/>
              <a:t>S.Nemecek:  Experiment ATLAS - first year of collisions</a:t>
            </a:r>
            <a:endParaRPr lang="en-US"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cs-CZ" smtClean="0">
                <a:solidFill>
                  <a:srgbClr val="FF0000"/>
                </a:solidFill>
              </a:rPr>
              <a:t> ATLAS / mionový spektrometr</a:t>
            </a:r>
            <a:endParaRPr lang="en-US" smtClean="0">
              <a:solidFill>
                <a:srgbClr val="FF0000"/>
              </a:solidFill>
            </a:endParaRPr>
          </a:p>
        </p:txBody>
      </p:sp>
      <p:sp>
        <p:nvSpPr>
          <p:cNvPr id="49155" name="Rectangle 3"/>
          <p:cNvSpPr>
            <a:spLocks noGrp="1" noChangeArrowheads="1"/>
          </p:cNvSpPr>
          <p:nvPr>
            <p:ph type="body" idx="1"/>
          </p:nvPr>
        </p:nvSpPr>
        <p:spPr>
          <a:xfrm>
            <a:off x="457200" y="1447800"/>
            <a:ext cx="8382000" cy="4525963"/>
          </a:xfrm>
        </p:spPr>
        <p:txBody>
          <a:bodyPr/>
          <a:lstStyle/>
          <a:p>
            <a:pPr>
              <a:lnSpc>
                <a:spcPct val="80000"/>
              </a:lnSpc>
            </a:pPr>
            <a:r>
              <a:rPr lang="cs-CZ" sz="2000" smtClean="0"/>
              <a:t>Úkoly</a:t>
            </a:r>
          </a:p>
          <a:p>
            <a:pPr lvl="1">
              <a:lnSpc>
                <a:spcPct val="80000"/>
              </a:lnSpc>
            </a:pPr>
            <a:r>
              <a:rPr lang="cs-CZ" sz="1800" smtClean="0"/>
              <a:t>Rychlá informace z něho umožňuje spuštění celého ATLASu (LVL1 muon trigger)</a:t>
            </a:r>
          </a:p>
          <a:p>
            <a:pPr lvl="1">
              <a:lnSpc>
                <a:spcPct val="80000"/>
              </a:lnSpc>
            </a:pPr>
            <a:r>
              <a:rPr lang="cs-CZ" sz="1800" smtClean="0"/>
              <a:t>Měří ( i samostatně) velmi přesně hybnost mionů = rekonstrukce dráhy v mg. poli</a:t>
            </a:r>
          </a:p>
          <a:p>
            <a:pPr>
              <a:lnSpc>
                <a:spcPct val="80000"/>
              </a:lnSpc>
            </a:pPr>
            <a:r>
              <a:rPr lang="cs-CZ" sz="2000" smtClean="0"/>
              <a:t>Dělení</a:t>
            </a:r>
          </a:p>
          <a:p>
            <a:pPr lvl="1">
              <a:lnSpc>
                <a:spcPct val="80000"/>
              </a:lnSpc>
            </a:pPr>
            <a:r>
              <a:rPr lang="cs-CZ" sz="1800" smtClean="0"/>
              <a:t> válcový =vnitřní, střední a vnější vrstva /  diskový =  malá a velká kola + fixní komory na zdech jeskyně </a:t>
            </a:r>
          </a:p>
          <a:p>
            <a:pPr lvl="1">
              <a:lnSpc>
                <a:spcPct val="80000"/>
              </a:lnSpc>
            </a:pPr>
            <a:r>
              <a:rPr lang="cs-CZ" sz="1800" smtClean="0"/>
              <a:t> přesné měření souřadnice (80µm) = MDT + CSC / přesné měření času (4ns) = RPC, TGC</a:t>
            </a:r>
          </a:p>
          <a:p>
            <a:pPr lvl="1">
              <a:lnSpc>
                <a:spcPct val="80000"/>
              </a:lnSpc>
            </a:pPr>
            <a:endParaRPr lang="cs-CZ" sz="1800" smtClean="0"/>
          </a:p>
          <a:p>
            <a:pPr>
              <a:lnSpc>
                <a:spcPct val="80000"/>
              </a:lnSpc>
              <a:buFontTx/>
              <a:buNone/>
            </a:pPr>
            <a:r>
              <a:rPr lang="cs-CZ" sz="2000" smtClean="0"/>
              <a:t>MDT = monitorované driftové trubky</a:t>
            </a:r>
          </a:p>
          <a:p>
            <a:pPr>
              <a:lnSpc>
                <a:spcPct val="80000"/>
              </a:lnSpc>
              <a:buFontTx/>
              <a:buNone/>
            </a:pPr>
            <a:r>
              <a:rPr lang="cs-CZ" sz="2000" smtClean="0"/>
              <a:t>RPC = Resistive Plate Chamber</a:t>
            </a:r>
          </a:p>
          <a:p>
            <a:pPr>
              <a:lnSpc>
                <a:spcPct val="80000"/>
              </a:lnSpc>
              <a:buFontTx/>
              <a:buNone/>
            </a:pPr>
            <a:r>
              <a:rPr lang="cs-CZ" sz="2000" smtClean="0"/>
              <a:t>CSC = Cathode Strip Chambers</a:t>
            </a:r>
          </a:p>
          <a:p>
            <a:pPr>
              <a:lnSpc>
                <a:spcPct val="80000"/>
              </a:lnSpc>
              <a:buFontTx/>
              <a:buNone/>
            </a:pPr>
            <a:r>
              <a:rPr lang="cs-CZ" sz="2000" smtClean="0"/>
              <a:t>TGC =  Thin Gap Chambers</a:t>
            </a:r>
          </a:p>
          <a:p>
            <a:pPr lvl="1">
              <a:lnSpc>
                <a:spcPct val="80000"/>
              </a:lnSpc>
            </a:pPr>
            <a:endParaRPr lang="cs-CZ" sz="1800" smtClean="0"/>
          </a:p>
          <a:p>
            <a:pPr>
              <a:lnSpc>
                <a:spcPct val="80000"/>
              </a:lnSpc>
              <a:buFontTx/>
              <a:buNone/>
            </a:pPr>
            <a:endParaRPr lang="cs-CZ" sz="2000" smtClean="0"/>
          </a:p>
          <a:p>
            <a:pPr lvl="1">
              <a:lnSpc>
                <a:spcPct val="80000"/>
              </a:lnSpc>
            </a:pPr>
            <a:endParaRPr lang="cs-CZ" sz="1800" smtClean="0"/>
          </a:p>
          <a:p>
            <a:pPr lvl="1">
              <a:lnSpc>
                <a:spcPct val="80000"/>
              </a:lnSpc>
              <a:buFontTx/>
              <a:buNone/>
            </a:pPr>
            <a:endParaRPr lang="cs-CZ" sz="1800" smtClean="0"/>
          </a:p>
        </p:txBody>
      </p:sp>
      <p:sp>
        <p:nvSpPr>
          <p:cNvPr id="49156" name="Zástupný symbol pro datum 3"/>
          <p:cNvSpPr>
            <a:spLocks noGrp="1"/>
          </p:cNvSpPr>
          <p:nvPr>
            <p:ph type="dt" sz="quarter" idx="10"/>
          </p:nvPr>
        </p:nvSpPr>
        <p:spPr>
          <a:noFill/>
        </p:spPr>
        <p:txBody>
          <a:bodyPr/>
          <a:lstStyle/>
          <a:p>
            <a:r>
              <a:rPr lang="cs-CZ" smtClean="0"/>
              <a:t>7.12.2010</a:t>
            </a:r>
            <a:endParaRPr lang="en-US" smtClean="0"/>
          </a:p>
        </p:txBody>
      </p:sp>
      <p:sp>
        <p:nvSpPr>
          <p:cNvPr id="49157" name="Zástupný symbol pro číslo snímku 4"/>
          <p:cNvSpPr>
            <a:spLocks noGrp="1"/>
          </p:cNvSpPr>
          <p:nvPr>
            <p:ph type="sldNum" sz="quarter" idx="12"/>
          </p:nvPr>
        </p:nvSpPr>
        <p:spPr>
          <a:noFill/>
        </p:spPr>
        <p:txBody>
          <a:bodyPr/>
          <a:lstStyle/>
          <a:p>
            <a:fld id="{97B0A69F-DE38-4F49-9FF2-01403C7831AE}" type="slidenum">
              <a:rPr lang="en-US" smtClean="0"/>
              <a:pPr/>
              <a:t>31</a:t>
            </a:fld>
            <a:endParaRPr lang="en-US" smtClean="0"/>
          </a:p>
        </p:txBody>
      </p:sp>
      <p:sp>
        <p:nvSpPr>
          <p:cNvPr id="49158" name="Zástupný symbol pro zápatí 5"/>
          <p:cNvSpPr>
            <a:spLocks noGrp="1"/>
          </p:cNvSpPr>
          <p:nvPr>
            <p:ph type="ftr" sz="quarter" idx="11"/>
          </p:nvPr>
        </p:nvSpPr>
        <p:spPr>
          <a:noFill/>
        </p:spPr>
        <p:txBody>
          <a:bodyPr/>
          <a:lstStyle/>
          <a:p>
            <a:r>
              <a:rPr lang="en-US" smtClean="0"/>
              <a:t>S.Nemecek:  Experiment ATLAS - first year of collisions</a:t>
            </a:r>
            <a:endParaRPr lang="en-US"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ate Placeholder 2"/>
          <p:cNvSpPr>
            <a:spLocks noGrp="1"/>
          </p:cNvSpPr>
          <p:nvPr>
            <p:ph type="dt" sz="quarter" idx="10"/>
          </p:nvPr>
        </p:nvSpPr>
        <p:spPr>
          <a:noFill/>
        </p:spPr>
        <p:txBody>
          <a:bodyPr/>
          <a:lstStyle/>
          <a:p>
            <a:r>
              <a:rPr lang="cs-CZ" smtClean="0"/>
              <a:t>7.12.2010</a:t>
            </a:r>
            <a:endParaRPr lang="en-US" smtClean="0"/>
          </a:p>
        </p:txBody>
      </p:sp>
      <p:sp>
        <p:nvSpPr>
          <p:cNvPr id="50179" name="Footer Placeholder 3"/>
          <p:cNvSpPr>
            <a:spLocks noGrp="1"/>
          </p:cNvSpPr>
          <p:nvPr>
            <p:ph type="ftr" sz="quarter" idx="11"/>
          </p:nvPr>
        </p:nvSpPr>
        <p:spPr>
          <a:noFill/>
        </p:spPr>
        <p:txBody>
          <a:bodyPr/>
          <a:lstStyle/>
          <a:p>
            <a:r>
              <a:rPr lang="en-US" smtClean="0"/>
              <a:t>S.Nemecek:  Experiment ATLAS - first year of collisions</a:t>
            </a:r>
            <a:endParaRPr lang="en-US" smtClean="0">
              <a:solidFill>
                <a:schemeClr val="bg2"/>
              </a:solidFill>
            </a:endParaRPr>
          </a:p>
        </p:txBody>
      </p:sp>
      <p:sp>
        <p:nvSpPr>
          <p:cNvPr id="50180" name="Rectangle 2"/>
          <p:cNvSpPr>
            <a:spLocks noGrp="1" noChangeArrowheads="1"/>
          </p:cNvSpPr>
          <p:nvPr>
            <p:ph type="title"/>
          </p:nvPr>
        </p:nvSpPr>
        <p:spPr>
          <a:xfrm>
            <a:off x="406400" y="190500"/>
            <a:ext cx="7899400" cy="381000"/>
          </a:xfrm>
        </p:spPr>
        <p:txBody>
          <a:bodyPr/>
          <a:lstStyle/>
          <a:p>
            <a:r>
              <a:rPr lang="en-US" smtClean="0"/>
              <a:t>ATLAS</a:t>
            </a:r>
          </a:p>
        </p:txBody>
      </p:sp>
      <p:pic>
        <p:nvPicPr>
          <p:cNvPr id="50181" name="Picture 3" descr="Event"/>
          <p:cNvPicPr>
            <a:picLocks noChangeAspect="1" noChangeArrowheads="1"/>
          </p:cNvPicPr>
          <p:nvPr/>
        </p:nvPicPr>
        <p:blipFill>
          <a:blip r:embed="rId3" cstate="print"/>
          <a:srcRect/>
          <a:stretch>
            <a:fillRect/>
          </a:stretch>
        </p:blipFill>
        <p:spPr bwMode="auto">
          <a:xfrm>
            <a:off x="0" y="0"/>
            <a:ext cx="9144000" cy="7429500"/>
          </a:xfrm>
          <a:prstGeom prst="rect">
            <a:avLst/>
          </a:prstGeom>
          <a:noFill/>
          <a:ln w="19050">
            <a:solidFill>
              <a:srgbClr val="000000"/>
            </a:solidFill>
            <a:miter lim="800000"/>
            <a:headEnd/>
            <a:tailEnd/>
          </a:ln>
        </p:spPr>
      </p:pic>
      <p:grpSp>
        <p:nvGrpSpPr>
          <p:cNvPr id="50182" name="Group 10"/>
          <p:cNvGrpSpPr>
            <a:grpSpLocks/>
          </p:cNvGrpSpPr>
          <p:nvPr/>
        </p:nvGrpSpPr>
        <p:grpSpPr bwMode="auto">
          <a:xfrm>
            <a:off x="495300" y="0"/>
            <a:ext cx="8497040" cy="6934200"/>
            <a:chOff x="338" y="0"/>
            <a:chExt cx="5798" cy="4368"/>
          </a:xfrm>
        </p:grpSpPr>
        <p:sp>
          <p:nvSpPr>
            <p:cNvPr id="50184" name="Line 11"/>
            <p:cNvSpPr>
              <a:spLocks noChangeShapeType="1"/>
            </p:cNvSpPr>
            <p:nvPr/>
          </p:nvSpPr>
          <p:spPr bwMode="auto">
            <a:xfrm flipH="1">
              <a:off x="3596" y="272"/>
              <a:ext cx="467" cy="610"/>
            </a:xfrm>
            <a:prstGeom prst="line">
              <a:avLst/>
            </a:prstGeom>
            <a:noFill/>
            <a:ln w="19050">
              <a:solidFill>
                <a:srgbClr val="0000FF"/>
              </a:solidFill>
              <a:round/>
              <a:headEnd/>
              <a:tailEnd type="triangle" w="med" len="med"/>
            </a:ln>
          </p:spPr>
          <p:txBody>
            <a:bodyPr wrap="none" anchor="ctr"/>
            <a:lstStyle/>
            <a:p>
              <a:endParaRPr lang="cs-CZ"/>
            </a:p>
          </p:txBody>
        </p:sp>
        <p:sp>
          <p:nvSpPr>
            <p:cNvPr id="50185" name="Text Box 12"/>
            <p:cNvSpPr txBox="1">
              <a:spLocks noChangeArrowheads="1"/>
            </p:cNvSpPr>
            <p:nvPr/>
          </p:nvSpPr>
          <p:spPr bwMode="auto">
            <a:xfrm>
              <a:off x="4088" y="0"/>
              <a:ext cx="2047" cy="543"/>
            </a:xfrm>
            <a:prstGeom prst="rect">
              <a:avLst/>
            </a:prstGeom>
            <a:solidFill>
              <a:srgbClr val="ABC6D7">
                <a:alpha val="98038"/>
              </a:srgbClr>
            </a:solidFill>
            <a:ln w="9525">
              <a:noFill/>
              <a:miter lim="800000"/>
              <a:headEnd/>
              <a:tailEnd/>
            </a:ln>
          </p:spPr>
          <p:txBody>
            <a:bodyPr anchor="b"/>
            <a:lstStyle/>
            <a:p>
              <a:pPr>
                <a:spcBef>
                  <a:spcPct val="50000"/>
                </a:spcBef>
              </a:pPr>
              <a:r>
                <a:rPr lang="en-US" dirty="0">
                  <a:solidFill>
                    <a:srgbClr val="0000FF"/>
                  </a:solidFill>
                  <a:latin typeface="Tahoma" pitchFamily="34" charset="0"/>
                </a:rPr>
                <a:t>Barrel </a:t>
              </a:r>
              <a:r>
                <a:rPr lang="en-US" dirty="0" err="1">
                  <a:solidFill>
                    <a:srgbClr val="0000FF"/>
                  </a:solidFill>
                  <a:latin typeface="Tahoma" pitchFamily="34" charset="0"/>
                </a:rPr>
                <a:t>muon</a:t>
              </a:r>
              <a:r>
                <a:rPr lang="en-US" dirty="0">
                  <a:solidFill>
                    <a:srgbClr val="0000FF"/>
                  </a:solidFill>
                  <a:latin typeface="Tahoma" pitchFamily="34" charset="0"/>
                </a:rPr>
                <a:t> spectrometer (3 layers of precision and trigger chambers)</a:t>
              </a:r>
              <a:endParaRPr lang="en-US" dirty="0">
                <a:latin typeface="Tahoma" pitchFamily="34" charset="0"/>
              </a:endParaRPr>
            </a:p>
          </p:txBody>
        </p:sp>
        <p:sp>
          <p:nvSpPr>
            <p:cNvPr id="50186" name="Text Box 13"/>
            <p:cNvSpPr txBox="1">
              <a:spLocks noChangeArrowheads="1"/>
            </p:cNvSpPr>
            <p:nvPr/>
          </p:nvSpPr>
          <p:spPr bwMode="auto">
            <a:xfrm>
              <a:off x="548" y="3614"/>
              <a:ext cx="1888" cy="754"/>
            </a:xfrm>
            <a:prstGeom prst="rect">
              <a:avLst/>
            </a:prstGeom>
            <a:solidFill>
              <a:srgbClr val="ABC6D7">
                <a:alpha val="98038"/>
              </a:srgbClr>
            </a:solidFill>
            <a:ln w="9525">
              <a:noFill/>
              <a:miter lim="800000"/>
              <a:headEnd/>
              <a:tailEnd/>
            </a:ln>
          </p:spPr>
          <p:txBody>
            <a:bodyPr anchor="b"/>
            <a:lstStyle/>
            <a:p>
              <a:pPr>
                <a:spcBef>
                  <a:spcPct val="50000"/>
                </a:spcBef>
              </a:pPr>
              <a:r>
                <a:rPr lang="en-US">
                  <a:solidFill>
                    <a:srgbClr val="0000FF"/>
                  </a:solidFill>
                  <a:latin typeface="Tahoma" pitchFamily="34" charset="0"/>
                </a:rPr>
                <a:t>Forward muon spectrometer (5 layers of precision and trigger chambers) -&gt; Big Wheels</a:t>
              </a:r>
              <a:endParaRPr lang="en-US">
                <a:latin typeface="Tahoma" pitchFamily="34" charset="0"/>
              </a:endParaRPr>
            </a:p>
          </p:txBody>
        </p:sp>
        <p:sp>
          <p:nvSpPr>
            <p:cNvPr id="50187" name="Line 14"/>
            <p:cNvSpPr>
              <a:spLocks noChangeShapeType="1"/>
            </p:cNvSpPr>
            <p:nvPr/>
          </p:nvSpPr>
          <p:spPr bwMode="auto">
            <a:xfrm flipH="1" flipV="1">
              <a:off x="338" y="3464"/>
              <a:ext cx="210" cy="514"/>
            </a:xfrm>
            <a:prstGeom prst="line">
              <a:avLst/>
            </a:prstGeom>
            <a:noFill/>
            <a:ln w="19050">
              <a:solidFill>
                <a:srgbClr val="0000FF"/>
              </a:solidFill>
              <a:round/>
              <a:headEnd/>
              <a:tailEnd type="triangle" w="med" len="med"/>
            </a:ln>
          </p:spPr>
          <p:txBody>
            <a:bodyPr wrap="none" anchor="ctr"/>
            <a:lstStyle/>
            <a:p>
              <a:endParaRPr lang="cs-CZ"/>
            </a:p>
          </p:txBody>
        </p:sp>
        <p:sp>
          <p:nvSpPr>
            <p:cNvPr id="50188" name="Text Box 15"/>
            <p:cNvSpPr txBox="1">
              <a:spLocks noChangeArrowheads="1"/>
            </p:cNvSpPr>
            <p:nvPr/>
          </p:nvSpPr>
          <p:spPr bwMode="auto">
            <a:xfrm>
              <a:off x="4056" y="3312"/>
              <a:ext cx="2080" cy="754"/>
            </a:xfrm>
            <a:prstGeom prst="rect">
              <a:avLst/>
            </a:prstGeom>
            <a:solidFill>
              <a:srgbClr val="ABC6D7">
                <a:alpha val="98038"/>
              </a:srgbClr>
            </a:solidFill>
            <a:ln w="9525">
              <a:solidFill>
                <a:srgbClr val="A9C6D6"/>
              </a:solidFill>
              <a:miter lim="800000"/>
              <a:headEnd/>
              <a:tailEnd/>
            </a:ln>
          </p:spPr>
          <p:txBody>
            <a:bodyPr anchor="b"/>
            <a:lstStyle/>
            <a:p>
              <a:pPr>
                <a:spcBef>
                  <a:spcPct val="50000"/>
                </a:spcBef>
              </a:pPr>
              <a:r>
                <a:rPr lang="en-US" dirty="0">
                  <a:solidFill>
                    <a:srgbClr val="0000FF"/>
                  </a:solidFill>
                  <a:latin typeface="Tahoma" pitchFamily="34" charset="0"/>
                </a:rPr>
                <a:t>Forward </a:t>
              </a:r>
              <a:r>
                <a:rPr lang="en-US" dirty="0" err="1">
                  <a:solidFill>
                    <a:srgbClr val="0000FF"/>
                  </a:solidFill>
                  <a:latin typeface="Tahoma" pitchFamily="34" charset="0"/>
                </a:rPr>
                <a:t>muon</a:t>
              </a:r>
              <a:r>
                <a:rPr lang="en-US" dirty="0">
                  <a:solidFill>
                    <a:srgbClr val="0000FF"/>
                  </a:solidFill>
                  <a:latin typeface="Tahoma" pitchFamily="34" charset="0"/>
                </a:rPr>
                <a:t> spectrometer (2 layers of precision and trigger chambers) </a:t>
              </a:r>
              <a:r>
                <a:rPr lang="en-US" dirty="0" smtClean="0">
                  <a:solidFill>
                    <a:srgbClr val="0000FF"/>
                  </a:solidFill>
                  <a:latin typeface="Tahoma" pitchFamily="34" charset="0"/>
                </a:rPr>
                <a:t>-&gt;</a:t>
              </a:r>
              <a:r>
                <a:rPr lang="cs-CZ" dirty="0" smtClean="0">
                  <a:solidFill>
                    <a:srgbClr val="0000FF"/>
                  </a:solidFill>
                  <a:latin typeface="Tahoma" pitchFamily="34" charset="0"/>
                </a:rPr>
                <a:t/>
              </a:r>
              <a:br>
                <a:rPr lang="cs-CZ" dirty="0" smtClean="0">
                  <a:solidFill>
                    <a:srgbClr val="0000FF"/>
                  </a:solidFill>
                  <a:latin typeface="Tahoma" pitchFamily="34" charset="0"/>
                </a:rPr>
              </a:br>
              <a:r>
                <a:rPr lang="en-US" dirty="0" smtClean="0">
                  <a:solidFill>
                    <a:srgbClr val="0000FF"/>
                  </a:solidFill>
                  <a:latin typeface="Tahoma" pitchFamily="34" charset="0"/>
                </a:rPr>
                <a:t> </a:t>
              </a:r>
              <a:r>
                <a:rPr lang="en-US" dirty="0">
                  <a:solidFill>
                    <a:srgbClr val="0000FF"/>
                  </a:solidFill>
                  <a:latin typeface="Tahoma" pitchFamily="34" charset="0"/>
                </a:rPr>
                <a:t>Small Wheels</a:t>
              </a:r>
              <a:endParaRPr lang="en-US" dirty="0">
                <a:latin typeface="Tahoma" pitchFamily="34" charset="0"/>
              </a:endParaRPr>
            </a:p>
          </p:txBody>
        </p:sp>
        <p:sp>
          <p:nvSpPr>
            <p:cNvPr id="50189" name="Line 16"/>
            <p:cNvSpPr>
              <a:spLocks noChangeShapeType="1"/>
            </p:cNvSpPr>
            <p:nvPr/>
          </p:nvSpPr>
          <p:spPr bwMode="auto">
            <a:xfrm flipH="1" flipV="1">
              <a:off x="5132" y="2579"/>
              <a:ext cx="403" cy="755"/>
            </a:xfrm>
            <a:prstGeom prst="line">
              <a:avLst/>
            </a:prstGeom>
            <a:noFill/>
            <a:ln w="19050">
              <a:solidFill>
                <a:srgbClr val="0000FF"/>
              </a:solidFill>
              <a:round/>
              <a:headEnd/>
              <a:tailEnd type="triangle" w="med" len="med"/>
            </a:ln>
          </p:spPr>
          <p:txBody>
            <a:bodyPr wrap="none" anchor="ctr"/>
            <a:lstStyle/>
            <a:p>
              <a:endParaRPr lang="cs-CZ"/>
            </a:p>
          </p:txBody>
        </p:sp>
        <p:sp>
          <p:nvSpPr>
            <p:cNvPr id="50190" name="Line 17"/>
            <p:cNvSpPr>
              <a:spLocks noChangeShapeType="1"/>
            </p:cNvSpPr>
            <p:nvPr/>
          </p:nvSpPr>
          <p:spPr bwMode="auto">
            <a:xfrm flipH="1">
              <a:off x="3832" y="272"/>
              <a:ext cx="231" cy="88"/>
            </a:xfrm>
            <a:prstGeom prst="line">
              <a:avLst/>
            </a:prstGeom>
            <a:noFill/>
            <a:ln w="19050">
              <a:solidFill>
                <a:srgbClr val="0000FF"/>
              </a:solidFill>
              <a:round/>
              <a:headEnd/>
              <a:tailEnd type="triangle" w="med" len="med"/>
            </a:ln>
          </p:spPr>
          <p:txBody>
            <a:bodyPr wrap="none" anchor="ctr"/>
            <a:lstStyle/>
            <a:p>
              <a:endParaRPr lang="cs-CZ"/>
            </a:p>
          </p:txBody>
        </p:sp>
        <p:sp>
          <p:nvSpPr>
            <p:cNvPr id="50191" name="Line 18"/>
            <p:cNvSpPr>
              <a:spLocks noChangeShapeType="1"/>
            </p:cNvSpPr>
            <p:nvPr/>
          </p:nvSpPr>
          <p:spPr bwMode="auto">
            <a:xfrm flipH="1">
              <a:off x="3596" y="272"/>
              <a:ext cx="467" cy="937"/>
            </a:xfrm>
            <a:prstGeom prst="line">
              <a:avLst/>
            </a:prstGeom>
            <a:noFill/>
            <a:ln w="19050">
              <a:solidFill>
                <a:srgbClr val="0000FF"/>
              </a:solidFill>
              <a:round/>
              <a:headEnd/>
              <a:tailEnd type="triangle" w="med" len="med"/>
            </a:ln>
          </p:spPr>
          <p:txBody>
            <a:bodyPr wrap="none" anchor="ctr"/>
            <a:lstStyle/>
            <a:p>
              <a:endParaRPr lang="cs-CZ"/>
            </a:p>
          </p:txBody>
        </p:sp>
      </p:grpSp>
      <p:sp>
        <p:nvSpPr>
          <p:cNvPr id="50183" name="Zástupný symbol pro číslo snímku 14"/>
          <p:cNvSpPr>
            <a:spLocks noGrp="1"/>
          </p:cNvSpPr>
          <p:nvPr>
            <p:ph type="sldNum" sz="quarter" idx="12"/>
          </p:nvPr>
        </p:nvSpPr>
        <p:spPr>
          <a:noFill/>
        </p:spPr>
        <p:txBody>
          <a:bodyPr/>
          <a:lstStyle/>
          <a:p>
            <a:fld id="{76ED977B-3FAA-44AD-8DC3-C02BAF09EDF7}" type="slidenum">
              <a:rPr lang="en-US" smtClean="0"/>
              <a:pPr/>
              <a:t>32</a:t>
            </a:fld>
            <a:endParaRPr lang="en-US"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0"/>
            <a:ext cx="8229600" cy="1143000"/>
          </a:xfrm>
        </p:spPr>
        <p:txBody>
          <a:bodyPr/>
          <a:lstStyle/>
          <a:p>
            <a:r>
              <a:rPr lang="en-US" dirty="0" smtClean="0"/>
              <a:t>The </a:t>
            </a:r>
            <a:r>
              <a:rPr lang="en-US" dirty="0" err="1" smtClean="0"/>
              <a:t>Muon</a:t>
            </a:r>
            <a:r>
              <a:rPr lang="en-US" dirty="0" smtClean="0"/>
              <a:t> Spectrometer</a:t>
            </a:r>
          </a:p>
        </p:txBody>
      </p:sp>
      <p:sp>
        <p:nvSpPr>
          <p:cNvPr id="51203" name="Text Box 4"/>
          <p:cNvSpPr txBox="1">
            <a:spLocks noChangeArrowheads="1"/>
          </p:cNvSpPr>
          <p:nvPr/>
        </p:nvSpPr>
        <p:spPr bwMode="auto">
          <a:xfrm>
            <a:off x="6064250" y="1016000"/>
            <a:ext cx="3079750" cy="2370138"/>
          </a:xfrm>
          <a:prstGeom prst="rect">
            <a:avLst/>
          </a:prstGeom>
          <a:noFill/>
          <a:ln w="9525">
            <a:noFill/>
            <a:miter lim="800000"/>
            <a:headEnd/>
            <a:tailEnd/>
          </a:ln>
        </p:spPr>
        <p:txBody>
          <a:bodyPr>
            <a:spAutoFit/>
          </a:bodyPr>
          <a:lstStyle/>
          <a:p>
            <a:pPr>
              <a:spcBef>
                <a:spcPct val="50000"/>
              </a:spcBef>
            </a:pPr>
            <a:r>
              <a:rPr lang="en-US" sz="2000" i="1" u="sng">
                <a:solidFill>
                  <a:srgbClr val="00009C"/>
                </a:solidFill>
                <a:latin typeface="Tahoma" pitchFamily="34" charset="0"/>
              </a:rPr>
              <a:t>Precision chambers :</a:t>
            </a:r>
            <a:endParaRPr lang="en-US" sz="2000">
              <a:solidFill>
                <a:srgbClr val="00009C"/>
              </a:solidFill>
              <a:latin typeface="Tahoma" pitchFamily="34" charset="0"/>
            </a:endParaRPr>
          </a:p>
          <a:p>
            <a:pPr>
              <a:spcBef>
                <a:spcPct val="50000"/>
              </a:spcBef>
            </a:pPr>
            <a:r>
              <a:rPr lang="en-US" sz="1600">
                <a:solidFill>
                  <a:srgbClr val="00009C"/>
                </a:solidFill>
                <a:latin typeface="Tahoma" pitchFamily="34" charset="0"/>
              </a:rPr>
              <a:t>MDT : monitored drift tubes</a:t>
            </a:r>
          </a:p>
          <a:p>
            <a:pPr>
              <a:spcBef>
                <a:spcPct val="50000"/>
              </a:spcBef>
            </a:pPr>
            <a:r>
              <a:rPr lang="en-US" sz="1600">
                <a:solidFill>
                  <a:srgbClr val="00009C"/>
                </a:solidFill>
                <a:latin typeface="Tahoma" pitchFamily="34" charset="0"/>
              </a:rPr>
              <a:t>   </a:t>
            </a:r>
            <a:r>
              <a:rPr lang="en-US" sz="1600" i="1">
                <a:solidFill>
                  <a:schemeClr val="tx2"/>
                </a:solidFill>
                <a:latin typeface="Tahoma" pitchFamily="34" charset="0"/>
              </a:rPr>
              <a:t>1108 chambers, 339 k channels</a:t>
            </a:r>
            <a:endParaRPr lang="en-US" sz="1600">
              <a:solidFill>
                <a:srgbClr val="00009C"/>
              </a:solidFill>
              <a:latin typeface="Tahoma" pitchFamily="34" charset="0"/>
            </a:endParaRPr>
          </a:p>
          <a:p>
            <a:pPr>
              <a:spcBef>
                <a:spcPct val="50000"/>
              </a:spcBef>
            </a:pPr>
            <a:r>
              <a:rPr lang="en-US" sz="1600">
                <a:solidFill>
                  <a:srgbClr val="00009C"/>
                </a:solidFill>
                <a:latin typeface="Tahoma" pitchFamily="34" charset="0"/>
              </a:rPr>
              <a:t>CSC : cathode strip chambers </a:t>
            </a:r>
          </a:p>
          <a:p>
            <a:pPr>
              <a:spcBef>
                <a:spcPct val="50000"/>
              </a:spcBef>
            </a:pPr>
            <a:r>
              <a:rPr lang="en-US" sz="1600">
                <a:solidFill>
                  <a:srgbClr val="00009C"/>
                </a:solidFill>
                <a:latin typeface="Tahoma" pitchFamily="34" charset="0"/>
              </a:rPr>
              <a:t>      </a:t>
            </a:r>
            <a:r>
              <a:rPr lang="en-US" sz="1600" i="1">
                <a:solidFill>
                  <a:schemeClr val="tx2"/>
                </a:solidFill>
                <a:latin typeface="Tahoma" pitchFamily="34" charset="0"/>
              </a:rPr>
              <a:t>32 chambers,   31 k channels</a:t>
            </a:r>
            <a:endParaRPr lang="en-US"/>
          </a:p>
        </p:txBody>
      </p:sp>
      <p:sp>
        <p:nvSpPr>
          <p:cNvPr id="51204" name="Text Box 5"/>
          <p:cNvSpPr txBox="1">
            <a:spLocks noChangeArrowheads="1"/>
          </p:cNvSpPr>
          <p:nvPr/>
        </p:nvSpPr>
        <p:spPr bwMode="auto">
          <a:xfrm>
            <a:off x="6073775" y="3270250"/>
            <a:ext cx="3079750" cy="2370138"/>
          </a:xfrm>
          <a:prstGeom prst="rect">
            <a:avLst/>
          </a:prstGeom>
          <a:noFill/>
          <a:ln w="9525">
            <a:noFill/>
            <a:miter lim="800000"/>
            <a:headEnd/>
            <a:tailEnd/>
          </a:ln>
        </p:spPr>
        <p:txBody>
          <a:bodyPr>
            <a:spAutoFit/>
          </a:bodyPr>
          <a:lstStyle/>
          <a:p>
            <a:pPr>
              <a:spcBef>
                <a:spcPct val="50000"/>
              </a:spcBef>
            </a:pPr>
            <a:r>
              <a:rPr lang="en-US" sz="2000" i="1" u="sng">
                <a:solidFill>
                  <a:srgbClr val="00009C"/>
                </a:solidFill>
                <a:latin typeface="Tahoma" pitchFamily="34" charset="0"/>
              </a:rPr>
              <a:t>Trigger chambers (LVL1):</a:t>
            </a:r>
            <a:endParaRPr lang="en-US" sz="2000">
              <a:solidFill>
                <a:srgbClr val="00009C"/>
              </a:solidFill>
              <a:latin typeface="Tahoma" pitchFamily="34" charset="0"/>
            </a:endParaRPr>
          </a:p>
          <a:p>
            <a:pPr>
              <a:spcBef>
                <a:spcPct val="50000"/>
              </a:spcBef>
            </a:pPr>
            <a:r>
              <a:rPr lang="en-US" sz="1600">
                <a:solidFill>
                  <a:srgbClr val="00009C"/>
                </a:solidFill>
                <a:latin typeface="Tahoma" pitchFamily="34" charset="0"/>
              </a:rPr>
              <a:t>RPC : resistive plate chambers</a:t>
            </a:r>
          </a:p>
          <a:p>
            <a:pPr>
              <a:spcBef>
                <a:spcPct val="50000"/>
              </a:spcBef>
            </a:pPr>
            <a:r>
              <a:rPr lang="en-US" sz="1600">
                <a:solidFill>
                  <a:srgbClr val="00009C"/>
                </a:solidFill>
                <a:latin typeface="Tahoma" pitchFamily="34" charset="0"/>
              </a:rPr>
              <a:t>   </a:t>
            </a:r>
            <a:r>
              <a:rPr lang="en-US" sz="1600" i="1">
                <a:solidFill>
                  <a:schemeClr val="tx2"/>
                </a:solidFill>
                <a:latin typeface="Tahoma" pitchFamily="34" charset="0"/>
              </a:rPr>
              <a:t>560 chambers, 359 k channels</a:t>
            </a:r>
            <a:endParaRPr lang="en-US" sz="1600">
              <a:solidFill>
                <a:srgbClr val="00009C"/>
              </a:solidFill>
              <a:latin typeface="Tahoma" pitchFamily="34" charset="0"/>
            </a:endParaRPr>
          </a:p>
          <a:p>
            <a:pPr>
              <a:spcBef>
                <a:spcPct val="50000"/>
              </a:spcBef>
            </a:pPr>
            <a:r>
              <a:rPr lang="en-US" sz="1600">
                <a:solidFill>
                  <a:srgbClr val="00009C"/>
                </a:solidFill>
                <a:latin typeface="Tahoma" pitchFamily="34" charset="0"/>
              </a:rPr>
              <a:t>TGC : thin gap chambers </a:t>
            </a:r>
          </a:p>
          <a:p>
            <a:pPr>
              <a:spcBef>
                <a:spcPct val="50000"/>
              </a:spcBef>
            </a:pPr>
            <a:r>
              <a:rPr lang="en-US" sz="1600">
                <a:solidFill>
                  <a:srgbClr val="00009C"/>
                </a:solidFill>
                <a:latin typeface="Tahoma" pitchFamily="34" charset="0"/>
              </a:rPr>
              <a:t>  </a:t>
            </a:r>
            <a:r>
              <a:rPr lang="en-US" sz="1600" i="1">
                <a:solidFill>
                  <a:schemeClr val="tx2"/>
                </a:solidFill>
                <a:latin typeface="Tahoma" pitchFamily="34" charset="0"/>
              </a:rPr>
              <a:t>3588 chambers,  318 k channels</a:t>
            </a:r>
            <a:endParaRPr lang="en-US"/>
          </a:p>
        </p:txBody>
      </p:sp>
      <p:sp>
        <p:nvSpPr>
          <p:cNvPr id="51205" name="Text Box 6"/>
          <p:cNvSpPr txBox="1">
            <a:spLocks noChangeArrowheads="1"/>
          </p:cNvSpPr>
          <p:nvPr/>
        </p:nvSpPr>
        <p:spPr bwMode="auto">
          <a:xfrm>
            <a:off x="4481980" y="5799138"/>
            <a:ext cx="4585820" cy="400110"/>
          </a:xfrm>
          <a:prstGeom prst="rect">
            <a:avLst/>
          </a:prstGeom>
          <a:solidFill>
            <a:srgbClr val="FFFFDD"/>
          </a:solidFill>
          <a:ln w="9525">
            <a:noFill/>
            <a:miter lim="800000"/>
            <a:headEnd/>
            <a:tailEnd/>
          </a:ln>
        </p:spPr>
        <p:txBody>
          <a:bodyPr wrap="square">
            <a:spAutoFit/>
          </a:bodyPr>
          <a:lstStyle/>
          <a:p>
            <a:pPr>
              <a:spcBef>
                <a:spcPct val="50000"/>
              </a:spcBef>
            </a:pPr>
            <a:r>
              <a:rPr lang="en-US" sz="2000" dirty="0">
                <a:latin typeface="Tahoma" pitchFamily="34" charset="0"/>
              </a:rPr>
              <a:t>Total : ~12’000 m</a:t>
            </a:r>
            <a:r>
              <a:rPr lang="en-US" sz="2000" baseline="30000" dirty="0">
                <a:latin typeface="Tahoma" pitchFamily="34" charset="0"/>
              </a:rPr>
              <a:t>2</a:t>
            </a:r>
            <a:r>
              <a:rPr lang="en-US" sz="2000" dirty="0">
                <a:latin typeface="Tahoma" pitchFamily="34" charset="0"/>
              </a:rPr>
              <a:t>, ~ 1.1 M channels</a:t>
            </a:r>
          </a:p>
        </p:txBody>
      </p:sp>
      <p:sp>
        <p:nvSpPr>
          <p:cNvPr id="51206" name="Rectangle 7"/>
          <p:cNvSpPr>
            <a:spLocks noChangeArrowheads="1"/>
          </p:cNvSpPr>
          <p:nvPr/>
        </p:nvSpPr>
        <p:spPr bwMode="auto">
          <a:xfrm>
            <a:off x="314325" y="5722315"/>
            <a:ext cx="3698875" cy="739775"/>
          </a:xfrm>
          <a:prstGeom prst="rect">
            <a:avLst/>
          </a:prstGeom>
          <a:noFill/>
          <a:ln w="9525">
            <a:noFill/>
            <a:miter lim="800000"/>
            <a:headEnd/>
            <a:tailEnd/>
          </a:ln>
        </p:spPr>
        <p:txBody>
          <a:bodyPr/>
          <a:lstStyle/>
          <a:p>
            <a:pPr marL="342900" indent="-342900">
              <a:spcBef>
                <a:spcPct val="20000"/>
              </a:spcBef>
              <a:buClr>
                <a:srgbClr val="FF1500"/>
              </a:buClr>
              <a:buSzPct val="120000"/>
              <a:buFont typeface="Wingdings" pitchFamily="2" charset="2"/>
              <a:buNone/>
            </a:pPr>
            <a:r>
              <a:rPr kumimoji="1" lang="en-GB" sz="1600" dirty="0" err="1">
                <a:solidFill>
                  <a:srgbClr val="FF0E00"/>
                </a:solidFill>
                <a:latin typeface="Symbol" pitchFamily="18" charset="2"/>
              </a:rPr>
              <a:t>D</a:t>
            </a:r>
            <a:r>
              <a:rPr kumimoji="1" lang="en-GB" sz="1600" i="1" dirty="0" err="1">
                <a:solidFill>
                  <a:srgbClr val="FF0E00"/>
                </a:solidFill>
                <a:latin typeface="Tahoma" pitchFamily="34" charset="0"/>
              </a:rPr>
              <a:t>p</a:t>
            </a:r>
            <a:r>
              <a:rPr kumimoji="1" lang="en-GB" sz="1600" baseline="-25000" dirty="0" err="1">
                <a:solidFill>
                  <a:srgbClr val="FF0E00"/>
                </a:solidFill>
                <a:latin typeface="Tahoma" pitchFamily="34" charset="0"/>
              </a:rPr>
              <a:t>T</a:t>
            </a:r>
            <a:r>
              <a:rPr kumimoji="1" lang="en-GB" sz="1600" dirty="0">
                <a:solidFill>
                  <a:srgbClr val="FF0E00"/>
                </a:solidFill>
                <a:latin typeface="Tahoma" pitchFamily="34" charset="0"/>
              </a:rPr>
              <a:t>/</a:t>
            </a:r>
            <a:r>
              <a:rPr kumimoji="1" lang="en-GB" sz="1600" i="1" dirty="0" err="1">
                <a:solidFill>
                  <a:srgbClr val="FF0E00"/>
                </a:solidFill>
                <a:latin typeface="Tahoma" pitchFamily="34" charset="0"/>
              </a:rPr>
              <a:t>p</a:t>
            </a:r>
            <a:r>
              <a:rPr kumimoji="1" lang="en-GB" sz="1600" baseline="-25000" dirty="0" err="1">
                <a:solidFill>
                  <a:srgbClr val="FF0E00"/>
                </a:solidFill>
                <a:latin typeface="Tahoma" pitchFamily="34" charset="0"/>
              </a:rPr>
              <a:t>T</a:t>
            </a:r>
            <a:r>
              <a:rPr kumimoji="1" lang="en-GB" sz="1600" dirty="0">
                <a:solidFill>
                  <a:srgbClr val="FF0E00"/>
                </a:solidFill>
                <a:latin typeface="Tahoma" pitchFamily="34" charset="0"/>
              </a:rPr>
              <a:t> </a:t>
            </a:r>
            <a:r>
              <a:rPr kumimoji="1" lang="en-US" sz="1600" dirty="0">
                <a:solidFill>
                  <a:srgbClr val="FF0E00"/>
                </a:solidFill>
                <a:latin typeface="Tahoma" pitchFamily="34" charset="0"/>
                <a:cs typeface="Times New Roman" charset="0"/>
              </a:rPr>
              <a:t>~ 3% for </a:t>
            </a:r>
            <a:r>
              <a:rPr kumimoji="1" lang="en-GB" sz="1600" i="1" dirty="0" err="1">
                <a:solidFill>
                  <a:srgbClr val="FF0E00"/>
                </a:solidFill>
                <a:latin typeface="Tahoma" pitchFamily="34" charset="0"/>
              </a:rPr>
              <a:t>p</a:t>
            </a:r>
            <a:r>
              <a:rPr kumimoji="1" lang="en-GB" sz="1600" baseline="-25000" dirty="0" err="1">
                <a:solidFill>
                  <a:srgbClr val="FF0E00"/>
                </a:solidFill>
                <a:latin typeface="Tahoma" pitchFamily="34" charset="0"/>
              </a:rPr>
              <a:t>T</a:t>
            </a:r>
            <a:r>
              <a:rPr kumimoji="1" lang="en-US" sz="1600" dirty="0">
                <a:solidFill>
                  <a:srgbClr val="FF0E00"/>
                </a:solidFill>
                <a:latin typeface="Tahoma" pitchFamily="34" charset="0"/>
                <a:cs typeface="Times New Roman" charset="0"/>
              </a:rPr>
              <a:t> = 10</a:t>
            </a:r>
            <a:r>
              <a:rPr kumimoji="1" lang="en-US" sz="1600" dirty="0">
                <a:solidFill>
                  <a:srgbClr val="FF0E00"/>
                </a:solidFill>
                <a:latin typeface="Tahoma" pitchFamily="34" charset="0"/>
                <a:cs typeface="Times New Roman" charset="0"/>
                <a:sym typeface="Symbol" pitchFamily="18" charset="2"/>
              </a:rPr>
              <a:t></a:t>
            </a:r>
            <a:r>
              <a:rPr kumimoji="1" lang="en-US" sz="1600" dirty="0">
                <a:solidFill>
                  <a:srgbClr val="FF0E00"/>
                </a:solidFill>
                <a:latin typeface="Tahoma" pitchFamily="34" charset="0"/>
                <a:cs typeface="Times New Roman" charset="0"/>
              </a:rPr>
              <a:t>100 </a:t>
            </a:r>
            <a:r>
              <a:rPr kumimoji="1" lang="en-US" sz="1600" dirty="0" err="1">
                <a:solidFill>
                  <a:srgbClr val="FF0E00"/>
                </a:solidFill>
                <a:latin typeface="Tahoma" pitchFamily="34" charset="0"/>
                <a:cs typeface="Times New Roman" charset="0"/>
              </a:rPr>
              <a:t>GeV</a:t>
            </a:r>
            <a:endParaRPr kumimoji="1" lang="en-US" sz="1600" dirty="0">
              <a:solidFill>
                <a:srgbClr val="FF0E00"/>
              </a:solidFill>
              <a:latin typeface="Tahoma" pitchFamily="34" charset="0"/>
              <a:cs typeface="Times New Roman" charset="0"/>
            </a:endParaRPr>
          </a:p>
          <a:p>
            <a:pPr marL="342900" indent="-342900">
              <a:spcBef>
                <a:spcPct val="20000"/>
              </a:spcBef>
              <a:buClr>
                <a:srgbClr val="FF1500"/>
              </a:buClr>
              <a:buSzPct val="120000"/>
              <a:buFont typeface="Wingdings" pitchFamily="2" charset="2"/>
              <a:buNone/>
            </a:pPr>
            <a:r>
              <a:rPr kumimoji="1" lang="en-GB" sz="1600" dirty="0">
                <a:solidFill>
                  <a:srgbClr val="FF0E00"/>
                </a:solidFill>
                <a:latin typeface="Tahoma" pitchFamily="34" charset="0"/>
                <a:cs typeface="Times New Roman" charset="0"/>
              </a:rPr>
              <a:t>	   in standalone mode</a:t>
            </a:r>
            <a:endParaRPr kumimoji="1" lang="en-GB" sz="1600" dirty="0">
              <a:latin typeface="Tahoma" pitchFamily="34" charset="0"/>
              <a:cs typeface="Times New Roman" charset="0"/>
            </a:endParaRPr>
          </a:p>
        </p:txBody>
      </p:sp>
      <p:grpSp>
        <p:nvGrpSpPr>
          <p:cNvPr id="51207" name="Group 14"/>
          <p:cNvGrpSpPr>
            <a:grpSpLocks/>
          </p:cNvGrpSpPr>
          <p:nvPr/>
        </p:nvGrpSpPr>
        <p:grpSpPr bwMode="auto">
          <a:xfrm>
            <a:off x="0" y="1216025"/>
            <a:ext cx="5908675" cy="4603750"/>
            <a:chOff x="0" y="766"/>
            <a:chExt cx="4032" cy="2900"/>
          </a:xfrm>
        </p:grpSpPr>
        <p:pic>
          <p:nvPicPr>
            <p:cNvPr id="51217" name="Picture 3" descr="GRAB"/>
            <p:cNvPicPr>
              <a:picLocks noChangeAspect="1" noChangeArrowheads="1"/>
            </p:cNvPicPr>
            <p:nvPr/>
          </p:nvPicPr>
          <p:blipFill>
            <a:blip r:embed="rId3" cstate="print"/>
            <a:srcRect/>
            <a:stretch>
              <a:fillRect/>
            </a:stretch>
          </p:blipFill>
          <p:spPr bwMode="auto">
            <a:xfrm>
              <a:off x="0" y="766"/>
              <a:ext cx="4032" cy="2900"/>
            </a:xfrm>
            <a:prstGeom prst="rect">
              <a:avLst/>
            </a:prstGeom>
            <a:noFill/>
            <a:ln w="9525">
              <a:noFill/>
              <a:miter lim="800000"/>
              <a:headEnd/>
              <a:tailEnd/>
            </a:ln>
          </p:spPr>
        </p:pic>
        <p:sp>
          <p:nvSpPr>
            <p:cNvPr id="51218" name="Rectangle 9"/>
            <p:cNvSpPr>
              <a:spLocks noChangeArrowheads="1"/>
            </p:cNvSpPr>
            <p:nvPr/>
          </p:nvSpPr>
          <p:spPr bwMode="auto">
            <a:xfrm>
              <a:off x="3735" y="808"/>
              <a:ext cx="107" cy="2289"/>
            </a:xfrm>
            <a:prstGeom prst="rect">
              <a:avLst/>
            </a:prstGeom>
            <a:noFill/>
            <a:ln w="19050">
              <a:solidFill>
                <a:srgbClr val="797777"/>
              </a:solidFill>
              <a:miter lim="800000"/>
              <a:headEnd/>
              <a:tailEnd/>
            </a:ln>
          </p:spPr>
          <p:txBody>
            <a:bodyPr wrap="none" anchor="ctr"/>
            <a:lstStyle/>
            <a:p>
              <a:endParaRPr lang="cs-CZ"/>
            </a:p>
          </p:txBody>
        </p:sp>
        <p:pic>
          <p:nvPicPr>
            <p:cNvPr id="51219" name="Picture 13" descr="q"/>
            <p:cNvPicPr>
              <a:picLocks noChangeAspect="1" noChangeArrowheads="1"/>
            </p:cNvPicPr>
            <p:nvPr/>
          </p:nvPicPr>
          <p:blipFill>
            <a:blip r:embed="rId4" cstate="print"/>
            <a:srcRect/>
            <a:stretch>
              <a:fillRect/>
            </a:stretch>
          </p:blipFill>
          <p:spPr bwMode="auto">
            <a:xfrm>
              <a:off x="3747" y="820"/>
              <a:ext cx="77" cy="277"/>
            </a:xfrm>
            <a:prstGeom prst="rect">
              <a:avLst/>
            </a:prstGeom>
            <a:noFill/>
            <a:ln w="9525">
              <a:noFill/>
              <a:miter lim="800000"/>
              <a:headEnd/>
              <a:tailEnd/>
            </a:ln>
          </p:spPr>
        </p:pic>
      </p:grpSp>
      <p:sp>
        <p:nvSpPr>
          <p:cNvPr id="51208" name="Text Box 15"/>
          <p:cNvSpPr txBox="1">
            <a:spLocks noChangeArrowheads="1"/>
          </p:cNvSpPr>
          <p:nvPr/>
        </p:nvSpPr>
        <p:spPr bwMode="auto">
          <a:xfrm>
            <a:off x="398463" y="1071563"/>
            <a:ext cx="963612" cy="338137"/>
          </a:xfrm>
          <a:prstGeom prst="rect">
            <a:avLst/>
          </a:prstGeom>
          <a:noFill/>
          <a:ln w="9525">
            <a:noFill/>
            <a:miter lim="800000"/>
            <a:headEnd/>
            <a:tailEnd/>
          </a:ln>
        </p:spPr>
        <p:txBody>
          <a:bodyPr wrap="none" anchor="ctr">
            <a:spAutoFit/>
          </a:bodyPr>
          <a:lstStyle/>
          <a:p>
            <a:pPr>
              <a:spcBef>
                <a:spcPct val="50000"/>
              </a:spcBef>
            </a:pPr>
            <a:r>
              <a:rPr lang="en-US" sz="1600">
                <a:latin typeface="Tahoma" pitchFamily="34" charset="0"/>
              </a:rPr>
              <a:t>p</a:t>
            </a:r>
            <a:r>
              <a:rPr lang="en-US" sz="1600" baseline="-25000">
                <a:latin typeface="Tahoma" pitchFamily="34" charset="0"/>
              </a:rPr>
              <a:t>T </a:t>
            </a:r>
            <a:r>
              <a:rPr lang="en-US" sz="1600">
                <a:latin typeface="Tahoma" pitchFamily="34" charset="0"/>
              </a:rPr>
              <a:t>6 GeV</a:t>
            </a:r>
            <a:endParaRPr lang="en-US"/>
          </a:p>
        </p:txBody>
      </p:sp>
      <p:sp>
        <p:nvSpPr>
          <p:cNvPr id="51209" name="Text Box 16"/>
          <p:cNvSpPr txBox="1">
            <a:spLocks noChangeArrowheads="1"/>
          </p:cNvSpPr>
          <p:nvPr/>
        </p:nvSpPr>
        <p:spPr bwMode="auto">
          <a:xfrm>
            <a:off x="2503488" y="1046163"/>
            <a:ext cx="1074737" cy="338137"/>
          </a:xfrm>
          <a:prstGeom prst="rect">
            <a:avLst/>
          </a:prstGeom>
          <a:noFill/>
          <a:ln w="9525">
            <a:noFill/>
            <a:miter lim="800000"/>
            <a:headEnd/>
            <a:tailEnd/>
          </a:ln>
        </p:spPr>
        <p:txBody>
          <a:bodyPr wrap="none" anchor="ctr">
            <a:spAutoFit/>
          </a:bodyPr>
          <a:lstStyle/>
          <a:p>
            <a:pPr>
              <a:spcBef>
                <a:spcPct val="50000"/>
              </a:spcBef>
            </a:pPr>
            <a:r>
              <a:rPr lang="en-US" sz="1600">
                <a:latin typeface="Tahoma" pitchFamily="34" charset="0"/>
              </a:rPr>
              <a:t>p</a:t>
            </a:r>
            <a:r>
              <a:rPr lang="en-US" sz="1600" baseline="-25000">
                <a:latin typeface="Tahoma" pitchFamily="34" charset="0"/>
              </a:rPr>
              <a:t>T </a:t>
            </a:r>
            <a:r>
              <a:rPr lang="en-US" sz="1600">
                <a:latin typeface="Tahoma" pitchFamily="34" charset="0"/>
              </a:rPr>
              <a:t>20 GeV</a:t>
            </a:r>
          </a:p>
        </p:txBody>
      </p:sp>
      <p:sp>
        <p:nvSpPr>
          <p:cNvPr id="51210" name="Line 17"/>
          <p:cNvSpPr>
            <a:spLocks noChangeShapeType="1"/>
          </p:cNvSpPr>
          <p:nvPr/>
        </p:nvSpPr>
        <p:spPr bwMode="auto">
          <a:xfrm>
            <a:off x="3148013" y="1500188"/>
            <a:ext cx="246062" cy="538162"/>
          </a:xfrm>
          <a:prstGeom prst="line">
            <a:avLst/>
          </a:prstGeom>
          <a:noFill/>
          <a:ln w="9525">
            <a:noFill/>
            <a:round/>
            <a:headEnd/>
            <a:tailEnd type="triangle" w="med" len="med"/>
          </a:ln>
        </p:spPr>
        <p:txBody>
          <a:bodyPr wrap="none" anchor="ctr"/>
          <a:lstStyle/>
          <a:p>
            <a:endParaRPr lang="cs-CZ"/>
          </a:p>
        </p:txBody>
      </p:sp>
      <p:sp>
        <p:nvSpPr>
          <p:cNvPr id="51211" name="Line 18"/>
          <p:cNvSpPr>
            <a:spLocks noChangeShapeType="1"/>
          </p:cNvSpPr>
          <p:nvPr/>
        </p:nvSpPr>
        <p:spPr bwMode="auto">
          <a:xfrm>
            <a:off x="1446213" y="1216025"/>
            <a:ext cx="0" cy="0"/>
          </a:xfrm>
          <a:prstGeom prst="line">
            <a:avLst/>
          </a:prstGeom>
          <a:noFill/>
          <a:ln w="9525">
            <a:noFill/>
            <a:round/>
            <a:headEnd/>
            <a:tailEnd type="triangle" w="med" len="med"/>
          </a:ln>
        </p:spPr>
        <p:txBody>
          <a:bodyPr wrap="none" anchor="ctr"/>
          <a:lstStyle/>
          <a:p>
            <a:endParaRPr lang="cs-CZ"/>
          </a:p>
        </p:txBody>
      </p:sp>
      <p:sp>
        <p:nvSpPr>
          <p:cNvPr id="51212" name="Line 19"/>
          <p:cNvSpPr>
            <a:spLocks noChangeShapeType="1"/>
          </p:cNvSpPr>
          <p:nvPr/>
        </p:nvSpPr>
        <p:spPr bwMode="auto">
          <a:xfrm>
            <a:off x="1001713" y="1408113"/>
            <a:ext cx="198437" cy="1471612"/>
          </a:xfrm>
          <a:prstGeom prst="line">
            <a:avLst/>
          </a:prstGeom>
          <a:noFill/>
          <a:ln w="9525">
            <a:solidFill>
              <a:srgbClr val="FF0000"/>
            </a:solidFill>
            <a:round/>
            <a:headEnd/>
            <a:tailEnd type="triangle" w="med" len="med"/>
          </a:ln>
        </p:spPr>
        <p:txBody>
          <a:bodyPr wrap="none" anchor="ctr"/>
          <a:lstStyle/>
          <a:p>
            <a:endParaRPr lang="cs-CZ"/>
          </a:p>
        </p:txBody>
      </p:sp>
      <p:sp>
        <p:nvSpPr>
          <p:cNvPr id="51213" name="Line 20"/>
          <p:cNvSpPr>
            <a:spLocks noChangeShapeType="1"/>
          </p:cNvSpPr>
          <p:nvPr/>
        </p:nvSpPr>
        <p:spPr bwMode="auto">
          <a:xfrm>
            <a:off x="3148013" y="1408113"/>
            <a:ext cx="246062" cy="630237"/>
          </a:xfrm>
          <a:prstGeom prst="line">
            <a:avLst/>
          </a:prstGeom>
          <a:noFill/>
          <a:ln w="9525">
            <a:solidFill>
              <a:srgbClr val="1F2061"/>
            </a:solidFill>
            <a:round/>
            <a:headEnd/>
            <a:tailEnd type="triangle" w="med" len="med"/>
          </a:ln>
        </p:spPr>
        <p:txBody>
          <a:bodyPr wrap="none" anchor="ctr"/>
          <a:lstStyle/>
          <a:p>
            <a:endParaRPr lang="cs-CZ"/>
          </a:p>
        </p:txBody>
      </p:sp>
      <p:sp>
        <p:nvSpPr>
          <p:cNvPr id="51214" name="Zástupný symbol pro datum 16"/>
          <p:cNvSpPr>
            <a:spLocks noGrp="1"/>
          </p:cNvSpPr>
          <p:nvPr>
            <p:ph type="dt" sz="quarter" idx="10"/>
          </p:nvPr>
        </p:nvSpPr>
        <p:spPr>
          <a:xfrm>
            <a:off x="457200" y="6400799"/>
            <a:ext cx="2133600" cy="320675"/>
          </a:xfrm>
          <a:noFill/>
        </p:spPr>
        <p:txBody>
          <a:bodyPr/>
          <a:lstStyle/>
          <a:p>
            <a:r>
              <a:rPr lang="cs-CZ" dirty="0" smtClean="0"/>
              <a:t>7.12.2010</a:t>
            </a:r>
            <a:endParaRPr lang="en-US" dirty="0" smtClean="0"/>
          </a:p>
        </p:txBody>
      </p:sp>
      <p:sp>
        <p:nvSpPr>
          <p:cNvPr id="51215" name="Zástupný symbol pro číslo snímku 17"/>
          <p:cNvSpPr>
            <a:spLocks noGrp="1"/>
          </p:cNvSpPr>
          <p:nvPr>
            <p:ph type="sldNum" sz="quarter" idx="12"/>
          </p:nvPr>
        </p:nvSpPr>
        <p:spPr>
          <a:xfrm>
            <a:off x="6553200" y="6324599"/>
            <a:ext cx="2133600" cy="396875"/>
          </a:xfrm>
          <a:noFill/>
        </p:spPr>
        <p:txBody>
          <a:bodyPr/>
          <a:lstStyle/>
          <a:p>
            <a:fld id="{34EA5F42-D91A-4887-B921-9126F4A73BE3}" type="slidenum">
              <a:rPr lang="en-US" smtClean="0"/>
              <a:pPr/>
              <a:t>33</a:t>
            </a:fld>
            <a:endParaRPr lang="en-US" dirty="0" smtClean="0"/>
          </a:p>
        </p:txBody>
      </p:sp>
      <p:sp>
        <p:nvSpPr>
          <p:cNvPr id="51216" name="Zástupný symbol pro zápatí 18"/>
          <p:cNvSpPr>
            <a:spLocks noGrp="1"/>
          </p:cNvSpPr>
          <p:nvPr>
            <p:ph type="ftr" sz="quarter" idx="11"/>
          </p:nvPr>
        </p:nvSpPr>
        <p:spPr>
          <a:xfrm>
            <a:off x="2362200" y="6400799"/>
            <a:ext cx="4800600" cy="320675"/>
          </a:xfrm>
          <a:noFill/>
        </p:spPr>
        <p:txBody>
          <a:bodyPr/>
          <a:lstStyle/>
          <a:p>
            <a:r>
              <a:rPr lang="en-US" dirty="0" err="1" smtClean="0"/>
              <a:t>S.Nemecek</a:t>
            </a:r>
            <a:r>
              <a:rPr lang="en-US" dirty="0" smtClean="0"/>
              <a:t>:  Experiment ATLAS - first year of collisions</a:t>
            </a:r>
            <a:endParaRPr lang="en-US"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0"/>
            <a:ext cx="8229600" cy="685800"/>
          </a:xfrm>
        </p:spPr>
        <p:txBody>
          <a:bodyPr/>
          <a:lstStyle/>
          <a:p>
            <a:r>
              <a:rPr lang="en-US" sz="4000" smtClean="0"/>
              <a:t>Barrel Stations</a:t>
            </a:r>
          </a:p>
        </p:txBody>
      </p:sp>
      <p:grpSp>
        <p:nvGrpSpPr>
          <p:cNvPr id="52227" name="Group 14"/>
          <p:cNvGrpSpPr>
            <a:grpSpLocks/>
          </p:cNvGrpSpPr>
          <p:nvPr/>
        </p:nvGrpSpPr>
        <p:grpSpPr bwMode="auto">
          <a:xfrm>
            <a:off x="44450" y="609600"/>
            <a:ext cx="4818063" cy="3071813"/>
            <a:chOff x="375" y="759"/>
            <a:chExt cx="3288" cy="1935"/>
          </a:xfrm>
        </p:grpSpPr>
        <p:pic>
          <p:nvPicPr>
            <p:cNvPr id="52246" name="Picture 4"/>
            <p:cNvPicPr>
              <a:picLocks noChangeAspect="1" noChangeArrowheads="1"/>
            </p:cNvPicPr>
            <p:nvPr/>
          </p:nvPicPr>
          <p:blipFill>
            <a:blip r:embed="rId3" cstate="print"/>
            <a:srcRect/>
            <a:stretch>
              <a:fillRect/>
            </a:stretch>
          </p:blipFill>
          <p:spPr bwMode="auto">
            <a:xfrm>
              <a:off x="375" y="759"/>
              <a:ext cx="3288" cy="1877"/>
            </a:xfrm>
            <a:prstGeom prst="rect">
              <a:avLst/>
            </a:prstGeom>
            <a:noFill/>
            <a:ln w="9525">
              <a:noFill/>
              <a:miter lim="800000"/>
              <a:headEnd/>
              <a:tailEnd/>
            </a:ln>
          </p:spPr>
        </p:pic>
        <p:sp>
          <p:nvSpPr>
            <p:cNvPr id="52247" name="Text Box 5"/>
            <p:cNvSpPr txBox="1">
              <a:spLocks noChangeArrowheads="1"/>
            </p:cNvSpPr>
            <p:nvPr/>
          </p:nvSpPr>
          <p:spPr bwMode="auto">
            <a:xfrm>
              <a:off x="1271" y="759"/>
              <a:ext cx="2392" cy="533"/>
            </a:xfrm>
            <a:prstGeom prst="rect">
              <a:avLst/>
            </a:prstGeom>
            <a:solidFill>
              <a:schemeClr val="bg1"/>
            </a:solidFill>
            <a:ln w="9525">
              <a:noFill/>
              <a:miter lim="800000"/>
              <a:headEnd/>
              <a:tailEnd/>
            </a:ln>
          </p:spPr>
          <p:txBody>
            <a:bodyPr>
              <a:spAutoFit/>
            </a:bodyPr>
            <a:lstStyle/>
            <a:p>
              <a:pPr>
                <a:spcBef>
                  <a:spcPct val="50000"/>
                </a:spcBef>
              </a:pPr>
              <a:r>
                <a:rPr lang="en-US" sz="1400">
                  <a:solidFill>
                    <a:srgbClr val="000066"/>
                  </a:solidFill>
                  <a:latin typeface="Tahoma" pitchFamily="34" charset="0"/>
                </a:rPr>
                <a:t>Two MDT layers (2 x 3 planes)</a:t>
              </a:r>
            </a:p>
            <a:p>
              <a:pPr>
                <a:spcBef>
                  <a:spcPct val="50000"/>
                </a:spcBef>
              </a:pPr>
              <a:r>
                <a:rPr lang="en-US" sz="1400">
                  <a:solidFill>
                    <a:srgbClr val="000066"/>
                  </a:solidFill>
                  <a:latin typeface="Tahoma" pitchFamily="34" charset="0"/>
                </a:rPr>
                <a:t>Two (M-layer), One (O-layer) RPC chambers </a:t>
              </a:r>
            </a:p>
          </p:txBody>
        </p:sp>
        <p:sp>
          <p:nvSpPr>
            <p:cNvPr id="52248" name="Text Box 6"/>
            <p:cNvSpPr txBox="1">
              <a:spLocks noChangeArrowheads="1"/>
            </p:cNvSpPr>
            <p:nvPr/>
          </p:nvSpPr>
          <p:spPr bwMode="auto">
            <a:xfrm>
              <a:off x="3253" y="1105"/>
              <a:ext cx="321" cy="330"/>
            </a:xfrm>
            <a:prstGeom prst="rect">
              <a:avLst/>
            </a:prstGeom>
            <a:solidFill>
              <a:srgbClr val="FFFF99"/>
            </a:solidFill>
            <a:ln w="9525">
              <a:noFill/>
              <a:miter lim="800000"/>
              <a:headEnd/>
              <a:tailEnd/>
            </a:ln>
          </p:spPr>
          <p:txBody>
            <a:bodyPr>
              <a:spAutoFit/>
            </a:bodyPr>
            <a:lstStyle/>
            <a:p>
              <a:pPr>
                <a:spcBef>
                  <a:spcPct val="50000"/>
                </a:spcBef>
              </a:pPr>
              <a:r>
                <a:rPr lang="en-US" sz="1400">
                  <a:solidFill>
                    <a:srgbClr val="000066"/>
                  </a:solidFill>
                  <a:latin typeface="Tahoma" pitchFamily="34" charset="0"/>
                </a:rPr>
                <a:t>RPC</a:t>
              </a:r>
              <a:endParaRPr lang="en-US">
                <a:solidFill>
                  <a:srgbClr val="000066"/>
                </a:solidFill>
                <a:latin typeface="Tahoma" pitchFamily="34" charset="0"/>
              </a:endParaRPr>
            </a:p>
          </p:txBody>
        </p:sp>
        <p:sp>
          <p:nvSpPr>
            <p:cNvPr id="52249" name="Text Box 7"/>
            <p:cNvSpPr txBox="1">
              <a:spLocks noChangeArrowheads="1"/>
            </p:cNvSpPr>
            <p:nvPr/>
          </p:nvSpPr>
          <p:spPr bwMode="auto">
            <a:xfrm>
              <a:off x="418" y="2277"/>
              <a:ext cx="340" cy="173"/>
            </a:xfrm>
            <a:prstGeom prst="rect">
              <a:avLst/>
            </a:prstGeom>
            <a:solidFill>
              <a:srgbClr val="FFFF99"/>
            </a:solidFill>
            <a:ln w="9525">
              <a:noFill/>
              <a:miter lim="800000"/>
              <a:headEnd/>
              <a:tailEnd/>
            </a:ln>
          </p:spPr>
          <p:txBody>
            <a:bodyPr>
              <a:spAutoFit/>
            </a:bodyPr>
            <a:lstStyle/>
            <a:p>
              <a:pPr>
                <a:spcBef>
                  <a:spcPct val="50000"/>
                </a:spcBef>
              </a:pPr>
              <a:r>
                <a:rPr lang="en-US" sz="1200">
                  <a:solidFill>
                    <a:srgbClr val="000066"/>
                  </a:solidFill>
                  <a:latin typeface="Tahoma" pitchFamily="34" charset="0"/>
                </a:rPr>
                <a:t>MDT</a:t>
              </a:r>
            </a:p>
          </p:txBody>
        </p:sp>
        <p:sp>
          <p:nvSpPr>
            <p:cNvPr id="52250" name="Line 9"/>
            <p:cNvSpPr>
              <a:spLocks noChangeShapeType="1"/>
            </p:cNvSpPr>
            <p:nvPr/>
          </p:nvSpPr>
          <p:spPr bwMode="auto">
            <a:xfrm flipH="1">
              <a:off x="2804" y="1297"/>
              <a:ext cx="449" cy="359"/>
            </a:xfrm>
            <a:prstGeom prst="line">
              <a:avLst/>
            </a:prstGeom>
            <a:noFill/>
            <a:ln w="28575">
              <a:solidFill>
                <a:srgbClr val="FFFF99"/>
              </a:solidFill>
              <a:round/>
              <a:headEnd/>
              <a:tailEnd type="triangle" w="med" len="med"/>
            </a:ln>
          </p:spPr>
          <p:txBody>
            <a:bodyPr wrap="none" anchor="ctr"/>
            <a:lstStyle/>
            <a:p>
              <a:endParaRPr lang="cs-CZ"/>
            </a:p>
          </p:txBody>
        </p:sp>
        <p:sp>
          <p:nvSpPr>
            <p:cNvPr id="52251" name="Line 10"/>
            <p:cNvSpPr>
              <a:spLocks noChangeShapeType="1"/>
            </p:cNvSpPr>
            <p:nvPr/>
          </p:nvSpPr>
          <p:spPr bwMode="auto">
            <a:xfrm flipH="1">
              <a:off x="2486" y="2489"/>
              <a:ext cx="842" cy="67"/>
            </a:xfrm>
            <a:prstGeom prst="line">
              <a:avLst/>
            </a:prstGeom>
            <a:noFill/>
            <a:ln w="28575">
              <a:solidFill>
                <a:srgbClr val="FFFF99"/>
              </a:solidFill>
              <a:round/>
              <a:headEnd/>
              <a:tailEnd type="triangle" w="med" len="med"/>
            </a:ln>
          </p:spPr>
          <p:txBody>
            <a:bodyPr wrap="none" anchor="ctr"/>
            <a:lstStyle/>
            <a:p>
              <a:endParaRPr lang="cs-CZ"/>
            </a:p>
          </p:txBody>
        </p:sp>
        <p:sp>
          <p:nvSpPr>
            <p:cNvPr id="52252" name="Line 11"/>
            <p:cNvSpPr>
              <a:spLocks noChangeShapeType="1"/>
            </p:cNvSpPr>
            <p:nvPr/>
          </p:nvSpPr>
          <p:spPr bwMode="auto">
            <a:xfrm flipV="1">
              <a:off x="606" y="1656"/>
              <a:ext cx="375" cy="621"/>
            </a:xfrm>
            <a:prstGeom prst="line">
              <a:avLst/>
            </a:prstGeom>
            <a:noFill/>
            <a:ln w="28575">
              <a:solidFill>
                <a:srgbClr val="FFFF99"/>
              </a:solidFill>
              <a:round/>
              <a:headEnd/>
              <a:tailEnd type="triangle" w="med" len="med"/>
            </a:ln>
          </p:spPr>
          <p:txBody>
            <a:bodyPr wrap="none" anchor="ctr"/>
            <a:lstStyle/>
            <a:p>
              <a:endParaRPr lang="cs-CZ"/>
            </a:p>
          </p:txBody>
        </p:sp>
        <p:sp>
          <p:nvSpPr>
            <p:cNvPr id="52253" name="Line 12"/>
            <p:cNvSpPr>
              <a:spLocks noChangeShapeType="1"/>
            </p:cNvSpPr>
            <p:nvPr/>
          </p:nvSpPr>
          <p:spPr bwMode="auto">
            <a:xfrm flipV="1">
              <a:off x="758" y="2181"/>
              <a:ext cx="952" cy="96"/>
            </a:xfrm>
            <a:prstGeom prst="line">
              <a:avLst/>
            </a:prstGeom>
            <a:noFill/>
            <a:ln w="28575">
              <a:solidFill>
                <a:srgbClr val="FFFF99"/>
              </a:solidFill>
              <a:round/>
              <a:headEnd/>
              <a:tailEnd type="triangle" w="med" len="med"/>
            </a:ln>
          </p:spPr>
          <p:txBody>
            <a:bodyPr wrap="none" anchor="ctr"/>
            <a:lstStyle/>
            <a:p>
              <a:endParaRPr lang="cs-CZ"/>
            </a:p>
          </p:txBody>
        </p:sp>
        <p:sp>
          <p:nvSpPr>
            <p:cNvPr id="52254" name="Text Box 13"/>
            <p:cNvSpPr txBox="1">
              <a:spLocks noChangeArrowheads="1"/>
            </p:cNvSpPr>
            <p:nvPr/>
          </p:nvSpPr>
          <p:spPr bwMode="auto">
            <a:xfrm>
              <a:off x="3328" y="2364"/>
              <a:ext cx="321" cy="330"/>
            </a:xfrm>
            <a:prstGeom prst="rect">
              <a:avLst/>
            </a:prstGeom>
            <a:solidFill>
              <a:srgbClr val="FFFF99"/>
            </a:solidFill>
            <a:ln w="9525">
              <a:noFill/>
              <a:miter lim="800000"/>
              <a:headEnd/>
              <a:tailEnd/>
            </a:ln>
          </p:spPr>
          <p:txBody>
            <a:bodyPr>
              <a:spAutoFit/>
            </a:bodyPr>
            <a:lstStyle/>
            <a:p>
              <a:pPr>
                <a:spcBef>
                  <a:spcPct val="50000"/>
                </a:spcBef>
              </a:pPr>
              <a:r>
                <a:rPr lang="en-US" sz="1400">
                  <a:solidFill>
                    <a:srgbClr val="000066"/>
                  </a:solidFill>
                  <a:latin typeface="Tahoma" pitchFamily="34" charset="0"/>
                </a:rPr>
                <a:t>RPC</a:t>
              </a:r>
              <a:endParaRPr lang="en-US">
                <a:solidFill>
                  <a:srgbClr val="000066"/>
                </a:solidFill>
                <a:latin typeface="Tahoma" pitchFamily="34" charset="0"/>
              </a:endParaRPr>
            </a:p>
          </p:txBody>
        </p:sp>
      </p:grpSp>
      <p:pic>
        <p:nvPicPr>
          <p:cNvPr id="52228" name="Picture 16"/>
          <p:cNvPicPr>
            <a:picLocks noChangeAspect="1" noChangeArrowheads="1"/>
          </p:cNvPicPr>
          <p:nvPr/>
        </p:nvPicPr>
        <p:blipFill>
          <a:blip r:embed="rId4" cstate="print"/>
          <a:srcRect/>
          <a:stretch>
            <a:fillRect/>
          </a:stretch>
        </p:blipFill>
        <p:spPr bwMode="auto">
          <a:xfrm>
            <a:off x="5248275" y="1103313"/>
            <a:ext cx="2146300" cy="1987550"/>
          </a:xfrm>
          <a:prstGeom prst="rect">
            <a:avLst/>
          </a:prstGeom>
          <a:noFill/>
          <a:ln w="9525">
            <a:noFill/>
            <a:miter lim="800000"/>
            <a:headEnd/>
            <a:tailEnd/>
          </a:ln>
        </p:spPr>
      </p:pic>
      <p:sp>
        <p:nvSpPr>
          <p:cNvPr id="52229" name="Text Box 17"/>
          <p:cNvSpPr txBox="1">
            <a:spLocks noChangeArrowheads="1"/>
          </p:cNvSpPr>
          <p:nvPr/>
        </p:nvSpPr>
        <p:spPr bwMode="auto">
          <a:xfrm>
            <a:off x="7448550" y="2513013"/>
            <a:ext cx="1570038" cy="738187"/>
          </a:xfrm>
          <a:prstGeom prst="rect">
            <a:avLst/>
          </a:prstGeom>
          <a:noFill/>
          <a:ln w="9525">
            <a:noFill/>
            <a:miter lim="800000"/>
            <a:headEnd/>
            <a:tailEnd/>
          </a:ln>
        </p:spPr>
        <p:txBody>
          <a:bodyPr>
            <a:spAutoFit/>
          </a:bodyPr>
          <a:lstStyle/>
          <a:p>
            <a:pPr>
              <a:spcBef>
                <a:spcPct val="50000"/>
              </a:spcBef>
            </a:pPr>
            <a:r>
              <a:rPr lang="en-US" sz="1400">
                <a:solidFill>
                  <a:srgbClr val="000066"/>
                </a:solidFill>
                <a:latin typeface="Tahoma" pitchFamily="34" charset="0"/>
              </a:rPr>
              <a:t>3(4) layers of tubes   (wire position 10</a:t>
            </a:r>
            <a:r>
              <a:rPr lang="en-US" sz="1400">
                <a:solidFill>
                  <a:srgbClr val="000066"/>
                </a:solidFill>
                <a:latin typeface="Symbol" pitchFamily="18" charset="2"/>
                <a:sym typeface="Symbol" pitchFamily="18" charset="2"/>
              </a:rPr>
              <a:t></a:t>
            </a:r>
            <a:r>
              <a:rPr lang="en-US" sz="1400">
                <a:solidFill>
                  <a:srgbClr val="000066"/>
                </a:solidFill>
                <a:latin typeface="Tahoma" pitchFamily="34" charset="0"/>
              </a:rPr>
              <a:t>m)</a:t>
            </a:r>
            <a:endParaRPr lang="en-US" sz="1600">
              <a:solidFill>
                <a:srgbClr val="000066"/>
              </a:solidFill>
              <a:latin typeface="Tahoma" pitchFamily="34" charset="0"/>
            </a:endParaRPr>
          </a:p>
        </p:txBody>
      </p:sp>
      <p:sp>
        <p:nvSpPr>
          <p:cNvPr id="52230" name="Text Box 18"/>
          <p:cNvSpPr txBox="1">
            <a:spLocks noChangeArrowheads="1"/>
          </p:cNvSpPr>
          <p:nvPr/>
        </p:nvSpPr>
        <p:spPr bwMode="auto">
          <a:xfrm>
            <a:off x="7448550" y="1279525"/>
            <a:ext cx="1597025" cy="738188"/>
          </a:xfrm>
          <a:prstGeom prst="rect">
            <a:avLst/>
          </a:prstGeom>
          <a:noFill/>
          <a:ln w="9525">
            <a:noFill/>
            <a:miter lim="800000"/>
            <a:headEnd/>
            <a:tailEnd/>
          </a:ln>
        </p:spPr>
        <p:txBody>
          <a:bodyPr>
            <a:spAutoFit/>
          </a:bodyPr>
          <a:lstStyle/>
          <a:p>
            <a:pPr>
              <a:spcBef>
                <a:spcPct val="50000"/>
              </a:spcBef>
            </a:pPr>
            <a:r>
              <a:rPr lang="en-US" sz="1400">
                <a:solidFill>
                  <a:srgbClr val="000066"/>
                </a:solidFill>
                <a:latin typeface="Tahoma" pitchFamily="34" charset="0"/>
              </a:rPr>
              <a:t>3 layers of tubes  (4 layers inner ch.)</a:t>
            </a:r>
            <a:endParaRPr lang="en-US" sz="1600">
              <a:solidFill>
                <a:srgbClr val="000066"/>
              </a:solidFill>
              <a:latin typeface="Tahoma" pitchFamily="34" charset="0"/>
            </a:endParaRPr>
          </a:p>
        </p:txBody>
      </p:sp>
      <p:sp>
        <p:nvSpPr>
          <p:cNvPr id="52231" name="Text Box 19"/>
          <p:cNvSpPr txBox="1">
            <a:spLocks noChangeArrowheads="1"/>
          </p:cNvSpPr>
          <p:nvPr/>
        </p:nvSpPr>
        <p:spPr bwMode="auto">
          <a:xfrm>
            <a:off x="5121275" y="3240088"/>
            <a:ext cx="3079750" cy="304800"/>
          </a:xfrm>
          <a:prstGeom prst="rect">
            <a:avLst/>
          </a:prstGeom>
          <a:noFill/>
          <a:ln w="9525">
            <a:noFill/>
            <a:miter lim="800000"/>
            <a:headEnd/>
            <a:tailEnd/>
          </a:ln>
        </p:spPr>
        <p:txBody>
          <a:bodyPr>
            <a:spAutoFit/>
          </a:bodyPr>
          <a:lstStyle/>
          <a:p>
            <a:pPr>
              <a:spcBef>
                <a:spcPct val="50000"/>
              </a:spcBef>
            </a:pPr>
            <a:r>
              <a:rPr lang="en-US" sz="1400" i="1">
                <a:latin typeface="Tahoma" pitchFamily="34" charset="0"/>
              </a:rPr>
              <a:t>Average resolution / tube ~80 </a:t>
            </a:r>
            <a:r>
              <a:rPr lang="en-US" sz="1400" i="1">
                <a:latin typeface="Symbol" pitchFamily="18" charset="2"/>
                <a:sym typeface="Symbol" pitchFamily="18" charset="2"/>
              </a:rPr>
              <a:t></a:t>
            </a:r>
            <a:r>
              <a:rPr lang="en-US" sz="1400" i="1">
                <a:latin typeface="Tahoma" pitchFamily="34" charset="0"/>
              </a:rPr>
              <a:t>m</a:t>
            </a:r>
            <a:endParaRPr lang="en-US">
              <a:solidFill>
                <a:srgbClr val="000066"/>
              </a:solidFill>
              <a:latin typeface="Tahoma" pitchFamily="34" charset="0"/>
            </a:endParaRPr>
          </a:p>
        </p:txBody>
      </p:sp>
      <p:sp>
        <p:nvSpPr>
          <p:cNvPr id="52232" name="Line 21"/>
          <p:cNvSpPr>
            <a:spLocks noChangeShapeType="1"/>
          </p:cNvSpPr>
          <p:nvPr/>
        </p:nvSpPr>
        <p:spPr bwMode="auto">
          <a:xfrm>
            <a:off x="63500" y="3746500"/>
            <a:ext cx="8937625" cy="14288"/>
          </a:xfrm>
          <a:prstGeom prst="line">
            <a:avLst/>
          </a:prstGeom>
          <a:noFill/>
          <a:ln w="38100">
            <a:solidFill>
              <a:srgbClr val="00FFFF"/>
            </a:solidFill>
            <a:round/>
            <a:headEnd/>
            <a:tailEnd/>
          </a:ln>
        </p:spPr>
        <p:txBody>
          <a:bodyPr wrap="none" anchor="ctr"/>
          <a:lstStyle/>
          <a:p>
            <a:endParaRPr lang="cs-CZ"/>
          </a:p>
        </p:txBody>
      </p:sp>
      <p:pic>
        <p:nvPicPr>
          <p:cNvPr id="52233" name="Picture 26" descr="P4140614"/>
          <p:cNvPicPr>
            <a:picLocks noChangeAspect="1" noChangeArrowheads="1"/>
          </p:cNvPicPr>
          <p:nvPr/>
        </p:nvPicPr>
        <p:blipFill>
          <a:blip r:embed="rId5" cstate="print"/>
          <a:srcRect/>
          <a:stretch>
            <a:fillRect/>
          </a:stretch>
        </p:blipFill>
        <p:spPr bwMode="auto">
          <a:xfrm>
            <a:off x="6007100" y="4038600"/>
            <a:ext cx="2967038" cy="2409825"/>
          </a:xfrm>
          <a:prstGeom prst="rect">
            <a:avLst/>
          </a:prstGeom>
          <a:noFill/>
          <a:ln w="9525">
            <a:noFill/>
            <a:miter lim="800000"/>
            <a:headEnd/>
            <a:tailEnd/>
          </a:ln>
        </p:spPr>
      </p:pic>
      <p:pic>
        <p:nvPicPr>
          <p:cNvPr id="52234" name="Picture 27" descr="rpc"/>
          <p:cNvPicPr>
            <a:picLocks noChangeAspect="1" noChangeArrowheads="1"/>
          </p:cNvPicPr>
          <p:nvPr/>
        </p:nvPicPr>
        <p:blipFill>
          <a:blip r:embed="rId6" cstate="print"/>
          <a:srcRect/>
          <a:stretch>
            <a:fillRect/>
          </a:stretch>
        </p:blipFill>
        <p:spPr bwMode="auto">
          <a:xfrm>
            <a:off x="2133600" y="3810000"/>
            <a:ext cx="4002088" cy="2303463"/>
          </a:xfrm>
          <a:prstGeom prst="rect">
            <a:avLst/>
          </a:prstGeom>
          <a:noFill/>
          <a:ln w="9525">
            <a:noFill/>
            <a:miter lim="800000"/>
            <a:headEnd/>
            <a:tailEnd/>
          </a:ln>
        </p:spPr>
      </p:pic>
      <p:sp>
        <p:nvSpPr>
          <p:cNvPr id="52235" name="Text Box 28"/>
          <p:cNvSpPr txBox="1">
            <a:spLocks noChangeArrowheads="1"/>
          </p:cNvSpPr>
          <p:nvPr/>
        </p:nvSpPr>
        <p:spPr bwMode="auto">
          <a:xfrm>
            <a:off x="2540000" y="6096000"/>
            <a:ext cx="3327400" cy="581025"/>
          </a:xfrm>
          <a:prstGeom prst="rect">
            <a:avLst/>
          </a:prstGeom>
          <a:noFill/>
          <a:ln w="9525">
            <a:noFill/>
            <a:miter lim="800000"/>
            <a:headEnd/>
            <a:tailEnd/>
          </a:ln>
        </p:spPr>
        <p:txBody>
          <a:bodyPr>
            <a:spAutoFit/>
          </a:bodyPr>
          <a:lstStyle/>
          <a:p>
            <a:pPr>
              <a:spcBef>
                <a:spcPct val="50000"/>
              </a:spcBef>
            </a:pPr>
            <a:r>
              <a:rPr lang="en-US" sz="1600">
                <a:solidFill>
                  <a:srgbClr val="000066"/>
                </a:solidFill>
                <a:latin typeface="Tahoma" pitchFamily="34" charset="0"/>
              </a:rPr>
              <a:t>Trigger chambers (RPC) rate capability ~ 1 kHz/cm</a:t>
            </a:r>
            <a:r>
              <a:rPr lang="en-US" sz="1600" baseline="30000">
                <a:solidFill>
                  <a:srgbClr val="000066"/>
                </a:solidFill>
                <a:latin typeface="Tahoma" pitchFamily="34" charset="0"/>
              </a:rPr>
              <a:t>2</a:t>
            </a:r>
            <a:endParaRPr lang="en-US">
              <a:solidFill>
                <a:srgbClr val="000066"/>
              </a:solidFill>
              <a:latin typeface="Tahoma" pitchFamily="34" charset="0"/>
            </a:endParaRPr>
          </a:p>
        </p:txBody>
      </p:sp>
      <p:sp>
        <p:nvSpPr>
          <p:cNvPr id="52236" name="Text Box 31"/>
          <p:cNvSpPr txBox="1">
            <a:spLocks noChangeArrowheads="1"/>
          </p:cNvSpPr>
          <p:nvPr/>
        </p:nvSpPr>
        <p:spPr bwMode="auto">
          <a:xfrm>
            <a:off x="44450" y="3884613"/>
            <a:ext cx="2241550" cy="2308225"/>
          </a:xfrm>
          <a:prstGeom prst="rect">
            <a:avLst/>
          </a:prstGeom>
          <a:noFill/>
          <a:ln w="9525">
            <a:noFill/>
            <a:miter lim="800000"/>
            <a:headEnd/>
            <a:tailEnd/>
          </a:ln>
        </p:spPr>
        <p:txBody>
          <a:bodyPr anchor="ctr">
            <a:spAutoFit/>
          </a:bodyPr>
          <a:lstStyle/>
          <a:p>
            <a:pPr>
              <a:spcBef>
                <a:spcPct val="50000"/>
              </a:spcBef>
            </a:pPr>
            <a:endParaRPr lang="en-US">
              <a:latin typeface="Tahoma" pitchFamily="34" charset="0"/>
            </a:endParaRPr>
          </a:p>
          <a:p>
            <a:pPr>
              <a:spcBef>
                <a:spcPct val="50000"/>
              </a:spcBef>
            </a:pPr>
            <a:r>
              <a:rPr lang="en-US">
                <a:latin typeface="Tahoma" pitchFamily="34" charset="0"/>
              </a:rPr>
              <a:t>Each RPC chamber consists of 2 times 2 gas volumes (units) </a:t>
            </a:r>
          </a:p>
          <a:p>
            <a:pPr>
              <a:spcBef>
                <a:spcPct val="50000"/>
              </a:spcBef>
            </a:pPr>
            <a:r>
              <a:rPr lang="en-US">
                <a:latin typeface="Tahoma" pitchFamily="34" charset="0"/>
              </a:rPr>
              <a:t>Each unit delivers</a:t>
            </a:r>
            <a:br>
              <a:rPr lang="en-US">
                <a:latin typeface="Tahoma" pitchFamily="34" charset="0"/>
              </a:rPr>
            </a:br>
            <a:r>
              <a:rPr lang="en-US">
                <a:latin typeface="Tahoma" pitchFamily="34" charset="0"/>
              </a:rPr>
              <a:t>2 coordinates (</a:t>
            </a:r>
            <a:r>
              <a:rPr lang="en-US">
                <a:latin typeface="Symbol" pitchFamily="18" charset="2"/>
                <a:sym typeface="Symbol" pitchFamily="18" charset="2"/>
              </a:rPr>
              <a:t></a:t>
            </a:r>
            <a:r>
              <a:rPr lang="en-US">
                <a:latin typeface="Tahoma" pitchFamily="34" charset="0"/>
              </a:rPr>
              <a:t>, </a:t>
            </a:r>
            <a:r>
              <a:rPr lang="en-US">
                <a:latin typeface="Symbol" pitchFamily="18" charset="2"/>
                <a:sym typeface="Symbol" pitchFamily="18" charset="2"/>
              </a:rPr>
              <a:t></a:t>
            </a:r>
            <a:r>
              <a:rPr lang="en-US">
                <a:latin typeface="Tahoma" pitchFamily="34" charset="0"/>
              </a:rPr>
              <a:t>)</a:t>
            </a:r>
            <a:endParaRPr lang="en-US"/>
          </a:p>
        </p:txBody>
      </p:sp>
      <p:grpSp>
        <p:nvGrpSpPr>
          <p:cNvPr id="3" name="Group 37"/>
          <p:cNvGrpSpPr>
            <a:grpSpLocks/>
          </p:cNvGrpSpPr>
          <p:nvPr/>
        </p:nvGrpSpPr>
        <p:grpSpPr bwMode="auto">
          <a:xfrm>
            <a:off x="768350" y="2054225"/>
            <a:ext cx="7927975" cy="2608263"/>
            <a:chOff x="606" y="1135"/>
            <a:chExt cx="5410" cy="1643"/>
          </a:xfrm>
        </p:grpSpPr>
        <p:sp>
          <p:nvSpPr>
            <p:cNvPr id="52241" name="Text Box 29"/>
            <p:cNvSpPr txBox="1">
              <a:spLocks noChangeArrowheads="1"/>
            </p:cNvSpPr>
            <p:nvPr/>
          </p:nvSpPr>
          <p:spPr bwMode="auto">
            <a:xfrm>
              <a:off x="1588" y="2448"/>
              <a:ext cx="2271" cy="330"/>
            </a:xfrm>
            <a:prstGeom prst="rect">
              <a:avLst/>
            </a:prstGeom>
            <a:noFill/>
            <a:ln w="9525">
              <a:noFill/>
              <a:miter lim="800000"/>
              <a:headEnd/>
              <a:tailEnd/>
            </a:ln>
          </p:spPr>
          <p:txBody>
            <a:bodyPr>
              <a:spAutoFit/>
            </a:bodyPr>
            <a:lstStyle/>
            <a:p>
              <a:pPr>
                <a:spcBef>
                  <a:spcPct val="50000"/>
                </a:spcBef>
              </a:pPr>
              <a:r>
                <a:rPr lang="en-US" sz="1400">
                  <a:solidFill>
                    <a:srgbClr val="000066"/>
                  </a:solidFill>
                  <a:latin typeface="Tahoma" pitchFamily="34" charset="0"/>
                </a:rPr>
                <a:t>3 out 4 possible signals are required to define a valid track</a:t>
              </a:r>
              <a:endParaRPr lang="en-US">
                <a:solidFill>
                  <a:srgbClr val="000066"/>
                </a:solidFill>
                <a:latin typeface="Tahoma" pitchFamily="34" charset="0"/>
              </a:endParaRPr>
            </a:p>
          </p:txBody>
        </p:sp>
        <p:sp>
          <p:nvSpPr>
            <p:cNvPr id="52242" name="Rectangle 22"/>
            <p:cNvSpPr>
              <a:spLocks noChangeArrowheads="1"/>
            </p:cNvSpPr>
            <p:nvPr/>
          </p:nvSpPr>
          <p:spPr bwMode="auto">
            <a:xfrm>
              <a:off x="3383" y="1523"/>
              <a:ext cx="2633" cy="330"/>
            </a:xfrm>
            <a:prstGeom prst="rect">
              <a:avLst/>
            </a:prstGeom>
            <a:noFill/>
            <a:ln w="9525">
              <a:noFill/>
              <a:miter lim="800000"/>
              <a:headEnd/>
              <a:tailEnd/>
            </a:ln>
          </p:spPr>
          <p:txBody>
            <a:bodyPr anchor="ctr">
              <a:spAutoFit/>
            </a:bodyPr>
            <a:lstStyle/>
            <a:p>
              <a:pPr>
                <a:spcBef>
                  <a:spcPct val="50000"/>
                </a:spcBef>
              </a:pPr>
              <a:r>
                <a:rPr lang="en-US" sz="1400" i="1">
                  <a:latin typeface="Tahoma" pitchFamily="34" charset="0"/>
                </a:rPr>
                <a:t>30 </a:t>
              </a:r>
              <a:r>
                <a:rPr lang="en-US" sz="1400" i="1">
                  <a:latin typeface="Symbol" pitchFamily="18" charset="2"/>
                  <a:sym typeface="Symbol" pitchFamily="18" charset="2"/>
                </a:rPr>
                <a:t></a:t>
              </a:r>
              <a:r>
                <a:rPr lang="en-US" sz="1400" i="1">
                  <a:latin typeface="Tahoma" pitchFamily="34" charset="0"/>
                </a:rPr>
                <a:t>m high precision Al tubes, Wire O 50 </a:t>
              </a:r>
              <a:r>
                <a:rPr lang="en-US" sz="1400" i="1">
                  <a:latin typeface="Symbol" pitchFamily="18" charset="2"/>
                  <a:sym typeface="Symbol" pitchFamily="18" charset="2"/>
                </a:rPr>
                <a:t></a:t>
              </a:r>
              <a:r>
                <a:rPr lang="en-US" sz="1400" i="1">
                  <a:latin typeface="Tahoma" pitchFamily="34" charset="0"/>
                </a:rPr>
                <a:t>m Operating pressure 3 bar, Gas : Ar/CO2</a:t>
              </a:r>
              <a:endParaRPr lang="en-US" baseline="-25000">
                <a:solidFill>
                  <a:srgbClr val="000066"/>
                </a:solidFill>
                <a:latin typeface="Tahoma" pitchFamily="34" charset="0"/>
              </a:endParaRPr>
            </a:p>
          </p:txBody>
        </p:sp>
        <p:sp>
          <p:nvSpPr>
            <p:cNvPr id="52243" name="Line 24"/>
            <p:cNvSpPr>
              <a:spLocks noChangeShapeType="1"/>
            </p:cNvSpPr>
            <p:nvPr/>
          </p:nvSpPr>
          <p:spPr bwMode="auto">
            <a:xfrm flipH="1">
              <a:off x="5279" y="1558"/>
              <a:ext cx="50" cy="100"/>
            </a:xfrm>
            <a:prstGeom prst="line">
              <a:avLst/>
            </a:prstGeom>
            <a:noFill/>
            <a:ln w="9525">
              <a:solidFill>
                <a:schemeClr val="tx1"/>
              </a:solidFill>
              <a:round/>
              <a:headEnd/>
              <a:tailEnd/>
            </a:ln>
          </p:spPr>
          <p:txBody>
            <a:bodyPr wrap="none" anchor="ctr"/>
            <a:lstStyle/>
            <a:p>
              <a:endParaRPr lang="cs-CZ"/>
            </a:p>
          </p:txBody>
        </p:sp>
        <p:sp>
          <p:nvSpPr>
            <p:cNvPr id="52244" name="Rectangle 34"/>
            <p:cNvSpPr>
              <a:spLocks noChangeArrowheads="1"/>
            </p:cNvSpPr>
            <p:nvPr/>
          </p:nvSpPr>
          <p:spPr bwMode="auto">
            <a:xfrm>
              <a:off x="606" y="1135"/>
              <a:ext cx="5145" cy="1639"/>
            </a:xfrm>
            <a:prstGeom prst="rect">
              <a:avLst/>
            </a:prstGeom>
            <a:solidFill>
              <a:srgbClr val="3878B7">
                <a:alpha val="98038"/>
              </a:srgbClr>
            </a:solidFill>
            <a:ln w="9525">
              <a:noFill/>
              <a:miter lim="800000"/>
              <a:headEnd/>
              <a:tailEnd/>
            </a:ln>
          </p:spPr>
          <p:txBody>
            <a:bodyPr wrap="none" anchor="ctr"/>
            <a:lstStyle/>
            <a:p>
              <a:endParaRPr lang="cs-CZ"/>
            </a:p>
          </p:txBody>
        </p:sp>
        <p:pic>
          <p:nvPicPr>
            <p:cNvPr id="52245" name="Picture 36" descr="q"/>
            <p:cNvPicPr>
              <a:picLocks noChangeAspect="1" noChangeArrowheads="1"/>
            </p:cNvPicPr>
            <p:nvPr/>
          </p:nvPicPr>
          <p:blipFill>
            <a:blip r:embed="rId7" cstate="print"/>
            <a:srcRect/>
            <a:stretch>
              <a:fillRect/>
            </a:stretch>
          </p:blipFill>
          <p:spPr bwMode="auto">
            <a:xfrm>
              <a:off x="744" y="1346"/>
              <a:ext cx="4815" cy="1198"/>
            </a:xfrm>
            <a:prstGeom prst="rect">
              <a:avLst/>
            </a:prstGeom>
            <a:noFill/>
            <a:ln w="9525">
              <a:noFill/>
              <a:miter lim="800000"/>
              <a:headEnd/>
              <a:tailEnd/>
            </a:ln>
          </p:spPr>
        </p:pic>
      </p:grpSp>
      <p:sp>
        <p:nvSpPr>
          <p:cNvPr id="52238" name="Zástupný symbol pro datum 27"/>
          <p:cNvSpPr>
            <a:spLocks noGrp="1"/>
          </p:cNvSpPr>
          <p:nvPr>
            <p:ph type="dt" sz="quarter" idx="10"/>
          </p:nvPr>
        </p:nvSpPr>
        <p:spPr>
          <a:xfrm>
            <a:off x="457200" y="6381750"/>
            <a:ext cx="2133600" cy="476250"/>
          </a:xfrm>
          <a:noFill/>
        </p:spPr>
        <p:txBody>
          <a:bodyPr/>
          <a:lstStyle/>
          <a:p>
            <a:r>
              <a:rPr lang="cs-CZ" dirty="0" smtClean="0"/>
              <a:t>7.12.2010</a:t>
            </a:r>
            <a:endParaRPr lang="en-US" dirty="0" smtClean="0"/>
          </a:p>
        </p:txBody>
      </p:sp>
      <p:sp>
        <p:nvSpPr>
          <p:cNvPr id="52239" name="Zástupný symbol pro číslo snímku 28"/>
          <p:cNvSpPr>
            <a:spLocks noGrp="1"/>
          </p:cNvSpPr>
          <p:nvPr>
            <p:ph type="sldNum" sz="quarter" idx="12"/>
          </p:nvPr>
        </p:nvSpPr>
        <p:spPr>
          <a:xfrm>
            <a:off x="6705600" y="6457950"/>
            <a:ext cx="2133600" cy="476250"/>
          </a:xfrm>
          <a:noFill/>
        </p:spPr>
        <p:txBody>
          <a:bodyPr/>
          <a:lstStyle/>
          <a:p>
            <a:fld id="{B83A2A57-67B8-4C2D-B091-B585DF80CB9F}" type="slidenum">
              <a:rPr lang="en-US" smtClean="0"/>
              <a:pPr/>
              <a:t>34</a:t>
            </a:fld>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dpis 1"/>
          <p:cNvSpPr>
            <a:spLocks noGrp="1"/>
          </p:cNvSpPr>
          <p:nvPr>
            <p:ph type="title"/>
          </p:nvPr>
        </p:nvSpPr>
        <p:spPr>
          <a:xfrm>
            <a:off x="457200" y="274638"/>
            <a:ext cx="8229600" cy="868362"/>
          </a:xfrm>
        </p:spPr>
        <p:txBody>
          <a:bodyPr/>
          <a:lstStyle/>
          <a:p>
            <a:r>
              <a:rPr lang="en-US" sz="3200" b="1" smtClean="0">
                <a:latin typeface="Times New Roman" charset="0"/>
              </a:rPr>
              <a:t>. Main parameters of the muon spectrometer</a:t>
            </a:r>
            <a:endParaRPr lang="cs-CZ" sz="3200" smtClean="0"/>
          </a:p>
        </p:txBody>
      </p:sp>
      <p:sp>
        <p:nvSpPr>
          <p:cNvPr id="3" name="Zástupný symbol pro obsah 2"/>
          <p:cNvSpPr>
            <a:spLocks noGrp="1"/>
          </p:cNvSpPr>
          <p:nvPr>
            <p:ph idx="1"/>
          </p:nvPr>
        </p:nvSpPr>
        <p:spPr>
          <a:xfrm>
            <a:off x="381000" y="1295400"/>
            <a:ext cx="8305800" cy="4830763"/>
          </a:xfrm>
        </p:spPr>
        <p:txBody>
          <a:bodyPr numCol="2">
            <a:normAutofit fontScale="70000" lnSpcReduction="20000"/>
          </a:bodyPr>
          <a:lstStyle/>
          <a:p>
            <a:pPr>
              <a:defRPr/>
            </a:pPr>
            <a:r>
              <a:rPr lang="cs-CZ" b="1" dirty="0" err="1" smtClean="0">
                <a:latin typeface="Times New Roman"/>
              </a:rPr>
              <a:t>Monitored</a:t>
            </a:r>
            <a:r>
              <a:rPr lang="cs-CZ" b="1" dirty="0" smtClean="0">
                <a:latin typeface="Times New Roman"/>
              </a:rPr>
              <a:t> drift </a:t>
            </a:r>
            <a:r>
              <a:rPr lang="cs-CZ" b="1" dirty="0" err="1" smtClean="0">
                <a:latin typeface="Times New Roman"/>
              </a:rPr>
              <a:t>tubes</a:t>
            </a:r>
            <a:r>
              <a:rPr lang="cs-CZ" b="1" dirty="0" smtClean="0">
                <a:latin typeface="Times New Roman"/>
              </a:rPr>
              <a:t> MDT</a:t>
            </a:r>
          </a:p>
          <a:p>
            <a:pPr>
              <a:defRPr/>
            </a:pPr>
            <a:r>
              <a:rPr lang="en-US" dirty="0" smtClean="0">
                <a:latin typeface="Times New Roman"/>
              </a:rPr>
              <a:t>- Coverage </a:t>
            </a:r>
            <a:r>
              <a:rPr lang="en-US" dirty="0" smtClean="0">
                <a:latin typeface="CMSY10"/>
              </a:rPr>
              <a:t>|</a:t>
            </a:r>
            <a:r>
              <a:rPr lang="en-US" dirty="0" smtClean="0">
                <a:latin typeface="Symbol"/>
              </a:rPr>
              <a:t>h</a:t>
            </a:r>
            <a:r>
              <a:rPr lang="en-US" dirty="0" smtClean="0">
                <a:latin typeface="CMSY10"/>
              </a:rPr>
              <a:t>| </a:t>
            </a:r>
            <a:r>
              <a:rPr lang="en-US" dirty="0" smtClean="0">
                <a:latin typeface="CMMI10"/>
              </a:rPr>
              <a:t>&lt; </a:t>
            </a:r>
            <a:r>
              <a:rPr lang="en-US" dirty="0" smtClean="0">
                <a:latin typeface="Times New Roman"/>
              </a:rPr>
              <a:t>2</a:t>
            </a:r>
            <a:r>
              <a:rPr lang="en-US" dirty="0" smtClean="0">
                <a:latin typeface="CMMI10"/>
              </a:rPr>
              <a:t>.</a:t>
            </a:r>
            <a:r>
              <a:rPr lang="en-US" dirty="0" smtClean="0">
                <a:latin typeface="Times New Roman"/>
              </a:rPr>
              <a:t>7 (innermost layer: </a:t>
            </a:r>
            <a:r>
              <a:rPr lang="en-US" dirty="0" smtClean="0">
                <a:latin typeface="CMSY10"/>
              </a:rPr>
              <a:t>|</a:t>
            </a:r>
            <a:r>
              <a:rPr lang="en-US" dirty="0" smtClean="0">
                <a:latin typeface="Symbol"/>
              </a:rPr>
              <a:t>h</a:t>
            </a:r>
            <a:r>
              <a:rPr lang="en-US" dirty="0" smtClean="0">
                <a:latin typeface="CMSY10"/>
              </a:rPr>
              <a:t>| </a:t>
            </a:r>
            <a:r>
              <a:rPr lang="en-US" dirty="0" smtClean="0">
                <a:latin typeface="CMMI10"/>
              </a:rPr>
              <a:t>&lt; </a:t>
            </a:r>
            <a:r>
              <a:rPr lang="en-US" dirty="0" smtClean="0">
                <a:latin typeface="Times New Roman"/>
              </a:rPr>
              <a:t>2</a:t>
            </a:r>
            <a:r>
              <a:rPr lang="en-US" dirty="0" smtClean="0">
                <a:latin typeface="CMMI10"/>
              </a:rPr>
              <a:t>.</a:t>
            </a:r>
            <a:r>
              <a:rPr lang="en-US" dirty="0" smtClean="0">
                <a:latin typeface="Times New Roman"/>
              </a:rPr>
              <a:t>0)</a:t>
            </a:r>
          </a:p>
          <a:p>
            <a:pPr>
              <a:defRPr/>
            </a:pPr>
            <a:r>
              <a:rPr lang="cs-CZ" dirty="0" smtClean="0">
                <a:latin typeface="Times New Roman"/>
              </a:rPr>
              <a:t>- </a:t>
            </a:r>
            <a:r>
              <a:rPr lang="cs-CZ" dirty="0" err="1" smtClean="0">
                <a:latin typeface="Times New Roman"/>
              </a:rPr>
              <a:t>Number</a:t>
            </a:r>
            <a:r>
              <a:rPr lang="cs-CZ" dirty="0" smtClean="0">
                <a:latin typeface="Times New Roman"/>
              </a:rPr>
              <a:t> </a:t>
            </a:r>
            <a:r>
              <a:rPr lang="cs-CZ" dirty="0" err="1" smtClean="0">
                <a:latin typeface="Times New Roman"/>
              </a:rPr>
              <a:t>of</a:t>
            </a:r>
            <a:r>
              <a:rPr lang="cs-CZ" dirty="0" smtClean="0">
                <a:latin typeface="Times New Roman"/>
              </a:rPr>
              <a:t> </a:t>
            </a:r>
            <a:r>
              <a:rPr lang="cs-CZ" dirty="0" err="1" smtClean="0">
                <a:latin typeface="Times New Roman"/>
              </a:rPr>
              <a:t>chambers</a:t>
            </a:r>
            <a:r>
              <a:rPr lang="cs-CZ" dirty="0" smtClean="0">
                <a:latin typeface="Times New Roman"/>
              </a:rPr>
              <a:t> 1108</a:t>
            </a:r>
          </a:p>
          <a:p>
            <a:pPr>
              <a:defRPr/>
            </a:pPr>
            <a:r>
              <a:rPr lang="en-US" dirty="0" smtClean="0">
                <a:latin typeface="Times New Roman"/>
              </a:rPr>
              <a:t>- Number of channels 339 000</a:t>
            </a:r>
          </a:p>
          <a:p>
            <a:pPr>
              <a:defRPr/>
            </a:pPr>
            <a:r>
              <a:rPr lang="cs-CZ" dirty="0" smtClean="0">
                <a:latin typeface="Times New Roman"/>
              </a:rPr>
              <a:t>- </a:t>
            </a:r>
            <a:r>
              <a:rPr lang="cs-CZ" dirty="0" err="1" smtClean="0">
                <a:latin typeface="Times New Roman"/>
              </a:rPr>
              <a:t>Function</a:t>
            </a:r>
            <a:r>
              <a:rPr lang="cs-CZ" dirty="0" smtClean="0">
                <a:latin typeface="Times New Roman"/>
              </a:rPr>
              <a:t> </a:t>
            </a:r>
            <a:r>
              <a:rPr lang="cs-CZ" dirty="0" err="1" smtClean="0">
                <a:latin typeface="Times New Roman"/>
              </a:rPr>
              <a:t>Precision</a:t>
            </a:r>
            <a:r>
              <a:rPr lang="cs-CZ" dirty="0" smtClean="0">
                <a:latin typeface="Times New Roman"/>
              </a:rPr>
              <a:t> </a:t>
            </a:r>
            <a:r>
              <a:rPr lang="cs-CZ" dirty="0" err="1" smtClean="0">
                <a:latin typeface="Times New Roman"/>
              </a:rPr>
              <a:t>tracking</a:t>
            </a:r>
            <a:endParaRPr lang="cs-CZ" dirty="0" smtClean="0">
              <a:latin typeface="Times New Roman"/>
            </a:endParaRPr>
          </a:p>
          <a:p>
            <a:pPr>
              <a:defRPr/>
            </a:pPr>
            <a:endParaRPr lang="cs-CZ" dirty="0" smtClean="0">
              <a:latin typeface="Times New Roman"/>
            </a:endParaRPr>
          </a:p>
          <a:p>
            <a:pPr>
              <a:defRPr/>
            </a:pPr>
            <a:r>
              <a:rPr lang="cs-CZ" b="1" dirty="0" err="1" smtClean="0">
                <a:latin typeface="Times New Roman"/>
              </a:rPr>
              <a:t>Cathode</a:t>
            </a:r>
            <a:r>
              <a:rPr lang="cs-CZ" b="1" dirty="0" smtClean="0">
                <a:latin typeface="Times New Roman"/>
              </a:rPr>
              <a:t> </a:t>
            </a:r>
            <a:r>
              <a:rPr lang="cs-CZ" b="1" dirty="0" err="1" smtClean="0">
                <a:latin typeface="Times New Roman"/>
              </a:rPr>
              <a:t>strip</a:t>
            </a:r>
            <a:r>
              <a:rPr lang="cs-CZ" b="1" dirty="0" smtClean="0">
                <a:latin typeface="Times New Roman"/>
              </a:rPr>
              <a:t> </a:t>
            </a:r>
            <a:r>
              <a:rPr lang="cs-CZ" b="1" dirty="0" err="1" smtClean="0">
                <a:latin typeface="Times New Roman"/>
              </a:rPr>
              <a:t>chambers</a:t>
            </a:r>
            <a:r>
              <a:rPr lang="cs-CZ" b="1" dirty="0" smtClean="0">
                <a:latin typeface="Times New Roman"/>
              </a:rPr>
              <a:t> CSC</a:t>
            </a:r>
          </a:p>
          <a:p>
            <a:pPr>
              <a:defRPr/>
            </a:pPr>
            <a:r>
              <a:rPr lang="cs-CZ" dirty="0" smtClean="0">
                <a:latin typeface="Times New Roman"/>
              </a:rPr>
              <a:t>- </a:t>
            </a:r>
            <a:r>
              <a:rPr lang="cs-CZ" dirty="0" err="1" smtClean="0">
                <a:latin typeface="Times New Roman"/>
              </a:rPr>
              <a:t>Coverage</a:t>
            </a:r>
            <a:r>
              <a:rPr lang="cs-CZ" dirty="0" smtClean="0">
                <a:latin typeface="Times New Roman"/>
              </a:rPr>
              <a:t> 2</a:t>
            </a:r>
            <a:r>
              <a:rPr lang="cs-CZ" dirty="0" smtClean="0">
                <a:latin typeface="CMMI10"/>
              </a:rPr>
              <a:t>.</a:t>
            </a:r>
            <a:r>
              <a:rPr lang="cs-CZ" dirty="0" smtClean="0">
                <a:latin typeface="Times New Roman"/>
              </a:rPr>
              <a:t>0 </a:t>
            </a:r>
            <a:r>
              <a:rPr lang="cs-CZ" dirty="0" smtClean="0">
                <a:latin typeface="CMMI10"/>
              </a:rPr>
              <a:t>&lt; </a:t>
            </a:r>
            <a:r>
              <a:rPr lang="cs-CZ" dirty="0" smtClean="0">
                <a:latin typeface="CMSY10"/>
              </a:rPr>
              <a:t>|</a:t>
            </a:r>
            <a:r>
              <a:rPr lang="cs-CZ" dirty="0" smtClean="0">
                <a:latin typeface="Symbol"/>
              </a:rPr>
              <a:t>h</a:t>
            </a:r>
            <a:r>
              <a:rPr lang="cs-CZ" dirty="0" smtClean="0">
                <a:latin typeface="CMSY10"/>
              </a:rPr>
              <a:t>| </a:t>
            </a:r>
            <a:r>
              <a:rPr lang="cs-CZ" dirty="0" smtClean="0">
                <a:latin typeface="CMMI10"/>
              </a:rPr>
              <a:t>&lt; </a:t>
            </a:r>
            <a:r>
              <a:rPr lang="cs-CZ" dirty="0" smtClean="0">
                <a:latin typeface="Times New Roman"/>
              </a:rPr>
              <a:t>2</a:t>
            </a:r>
            <a:r>
              <a:rPr lang="cs-CZ" dirty="0" smtClean="0">
                <a:latin typeface="CMMI10"/>
              </a:rPr>
              <a:t>.</a:t>
            </a:r>
            <a:r>
              <a:rPr lang="cs-CZ" dirty="0" smtClean="0">
                <a:latin typeface="Times New Roman"/>
              </a:rPr>
              <a:t>7</a:t>
            </a:r>
          </a:p>
          <a:p>
            <a:pPr>
              <a:defRPr/>
            </a:pPr>
            <a:r>
              <a:rPr lang="cs-CZ" dirty="0" smtClean="0">
                <a:latin typeface="Times New Roman"/>
              </a:rPr>
              <a:t>- </a:t>
            </a:r>
            <a:r>
              <a:rPr lang="cs-CZ" dirty="0" err="1" smtClean="0">
                <a:latin typeface="Times New Roman"/>
              </a:rPr>
              <a:t>Number</a:t>
            </a:r>
            <a:r>
              <a:rPr lang="cs-CZ" dirty="0" smtClean="0">
                <a:latin typeface="Times New Roman"/>
              </a:rPr>
              <a:t> </a:t>
            </a:r>
            <a:r>
              <a:rPr lang="cs-CZ" dirty="0" err="1" smtClean="0">
                <a:latin typeface="Times New Roman"/>
              </a:rPr>
              <a:t>of</a:t>
            </a:r>
            <a:r>
              <a:rPr lang="cs-CZ" dirty="0" smtClean="0">
                <a:latin typeface="Times New Roman"/>
              </a:rPr>
              <a:t> </a:t>
            </a:r>
            <a:r>
              <a:rPr lang="cs-CZ" dirty="0" err="1" smtClean="0">
                <a:latin typeface="Times New Roman"/>
              </a:rPr>
              <a:t>chambers</a:t>
            </a:r>
            <a:r>
              <a:rPr lang="cs-CZ" dirty="0" smtClean="0">
                <a:latin typeface="Times New Roman"/>
              </a:rPr>
              <a:t> 32</a:t>
            </a:r>
          </a:p>
          <a:p>
            <a:pPr>
              <a:defRPr/>
            </a:pPr>
            <a:r>
              <a:rPr lang="en-US" dirty="0" smtClean="0">
                <a:latin typeface="Times New Roman"/>
              </a:rPr>
              <a:t>- Number of channels 31 000</a:t>
            </a:r>
          </a:p>
          <a:p>
            <a:pPr>
              <a:defRPr/>
            </a:pPr>
            <a:r>
              <a:rPr lang="cs-CZ" dirty="0" smtClean="0">
                <a:latin typeface="Times New Roman"/>
              </a:rPr>
              <a:t>- </a:t>
            </a:r>
            <a:r>
              <a:rPr lang="cs-CZ" dirty="0" err="1" smtClean="0">
                <a:latin typeface="Times New Roman"/>
              </a:rPr>
              <a:t>Function</a:t>
            </a:r>
            <a:r>
              <a:rPr lang="cs-CZ" dirty="0" smtClean="0">
                <a:latin typeface="Times New Roman"/>
              </a:rPr>
              <a:t> </a:t>
            </a:r>
            <a:r>
              <a:rPr lang="cs-CZ" dirty="0" err="1" smtClean="0">
                <a:latin typeface="Times New Roman"/>
              </a:rPr>
              <a:t>Precision</a:t>
            </a:r>
            <a:r>
              <a:rPr lang="cs-CZ" dirty="0" smtClean="0">
                <a:latin typeface="Times New Roman"/>
              </a:rPr>
              <a:t> </a:t>
            </a:r>
            <a:r>
              <a:rPr lang="cs-CZ" dirty="0" err="1" smtClean="0">
                <a:latin typeface="Times New Roman"/>
              </a:rPr>
              <a:t>tracking</a:t>
            </a:r>
            <a:r>
              <a:rPr lang="cs-CZ" dirty="0" smtClean="0">
                <a:latin typeface="Times New Roman"/>
              </a:rPr>
              <a:t> </a:t>
            </a:r>
            <a:r>
              <a:rPr lang="cs-CZ" dirty="0" err="1" smtClean="0">
                <a:latin typeface="Times New Roman"/>
              </a:rPr>
              <a:t>coordinate</a:t>
            </a:r>
            <a:endParaRPr lang="cs-CZ" dirty="0" smtClean="0">
              <a:latin typeface="Times New Roman"/>
            </a:endParaRPr>
          </a:p>
          <a:p>
            <a:pPr>
              <a:defRPr/>
            </a:pPr>
            <a:endParaRPr lang="cs-CZ" dirty="0" smtClean="0">
              <a:latin typeface="Times New Roman"/>
            </a:endParaRPr>
          </a:p>
          <a:p>
            <a:pPr>
              <a:defRPr/>
            </a:pPr>
            <a:r>
              <a:rPr lang="cs-CZ" b="1" dirty="0" err="1" smtClean="0">
                <a:latin typeface="Times New Roman"/>
              </a:rPr>
              <a:t>Resistive</a:t>
            </a:r>
            <a:r>
              <a:rPr lang="cs-CZ" b="1" dirty="0" smtClean="0">
                <a:latin typeface="Times New Roman"/>
              </a:rPr>
              <a:t> plate </a:t>
            </a:r>
            <a:r>
              <a:rPr lang="cs-CZ" b="1" dirty="0" err="1" smtClean="0">
                <a:latin typeface="Times New Roman"/>
              </a:rPr>
              <a:t>chambers</a:t>
            </a:r>
            <a:r>
              <a:rPr lang="cs-CZ" b="1" dirty="0" smtClean="0">
                <a:latin typeface="Times New Roman"/>
              </a:rPr>
              <a:t> RPC</a:t>
            </a:r>
          </a:p>
          <a:p>
            <a:pPr>
              <a:defRPr/>
            </a:pPr>
            <a:r>
              <a:rPr lang="cs-CZ" dirty="0" smtClean="0">
                <a:latin typeface="Times New Roman"/>
              </a:rPr>
              <a:t>- </a:t>
            </a:r>
            <a:r>
              <a:rPr lang="cs-CZ" dirty="0" err="1" smtClean="0">
                <a:latin typeface="Times New Roman"/>
              </a:rPr>
              <a:t>Coverage</a:t>
            </a:r>
            <a:r>
              <a:rPr lang="cs-CZ" dirty="0" smtClean="0">
                <a:latin typeface="Times New Roman"/>
              </a:rPr>
              <a:t> </a:t>
            </a:r>
            <a:r>
              <a:rPr lang="cs-CZ" dirty="0" smtClean="0">
                <a:latin typeface="CMSY10"/>
              </a:rPr>
              <a:t>|</a:t>
            </a:r>
            <a:r>
              <a:rPr lang="cs-CZ" dirty="0" smtClean="0">
                <a:latin typeface="Symbol"/>
              </a:rPr>
              <a:t>h</a:t>
            </a:r>
            <a:r>
              <a:rPr lang="cs-CZ" dirty="0" smtClean="0">
                <a:latin typeface="CMSY10"/>
              </a:rPr>
              <a:t>| </a:t>
            </a:r>
            <a:r>
              <a:rPr lang="cs-CZ" dirty="0" smtClean="0">
                <a:latin typeface="CMMI10"/>
              </a:rPr>
              <a:t>&lt; </a:t>
            </a:r>
            <a:r>
              <a:rPr lang="cs-CZ" dirty="0" smtClean="0">
                <a:latin typeface="Times New Roman"/>
              </a:rPr>
              <a:t>1</a:t>
            </a:r>
            <a:r>
              <a:rPr lang="cs-CZ" dirty="0" smtClean="0">
                <a:latin typeface="CMMI10"/>
              </a:rPr>
              <a:t>.</a:t>
            </a:r>
            <a:r>
              <a:rPr lang="cs-CZ" dirty="0" smtClean="0">
                <a:latin typeface="Times New Roman"/>
              </a:rPr>
              <a:t>05</a:t>
            </a:r>
          </a:p>
          <a:p>
            <a:pPr>
              <a:defRPr/>
            </a:pPr>
            <a:r>
              <a:rPr lang="cs-CZ" dirty="0" smtClean="0">
                <a:latin typeface="Times New Roman"/>
              </a:rPr>
              <a:t>- </a:t>
            </a:r>
            <a:r>
              <a:rPr lang="cs-CZ" dirty="0" err="1" smtClean="0">
                <a:latin typeface="Times New Roman"/>
              </a:rPr>
              <a:t>Number</a:t>
            </a:r>
            <a:r>
              <a:rPr lang="cs-CZ" dirty="0" smtClean="0">
                <a:latin typeface="Times New Roman"/>
              </a:rPr>
              <a:t> </a:t>
            </a:r>
            <a:r>
              <a:rPr lang="cs-CZ" dirty="0" err="1" smtClean="0">
                <a:latin typeface="Times New Roman"/>
              </a:rPr>
              <a:t>of</a:t>
            </a:r>
            <a:r>
              <a:rPr lang="cs-CZ" dirty="0" smtClean="0">
                <a:latin typeface="Times New Roman"/>
              </a:rPr>
              <a:t> </a:t>
            </a:r>
            <a:r>
              <a:rPr lang="cs-CZ" dirty="0" err="1" smtClean="0">
                <a:latin typeface="Times New Roman"/>
              </a:rPr>
              <a:t>chambers</a:t>
            </a:r>
            <a:r>
              <a:rPr lang="cs-CZ" dirty="0" smtClean="0">
                <a:latin typeface="Times New Roman"/>
              </a:rPr>
              <a:t> 544</a:t>
            </a:r>
          </a:p>
          <a:p>
            <a:pPr>
              <a:defRPr/>
            </a:pPr>
            <a:r>
              <a:rPr lang="en-US" dirty="0" smtClean="0">
                <a:latin typeface="Times New Roman"/>
              </a:rPr>
              <a:t>- Number of channels 359 000</a:t>
            </a:r>
          </a:p>
          <a:p>
            <a:pPr>
              <a:defRPr/>
            </a:pPr>
            <a:r>
              <a:rPr lang="cs-CZ" dirty="0" smtClean="0">
                <a:latin typeface="Times New Roman"/>
              </a:rPr>
              <a:t>- </a:t>
            </a:r>
            <a:r>
              <a:rPr lang="cs-CZ" dirty="0" err="1" smtClean="0">
                <a:latin typeface="Times New Roman"/>
              </a:rPr>
              <a:t>Function</a:t>
            </a:r>
            <a:r>
              <a:rPr lang="cs-CZ" dirty="0" smtClean="0">
                <a:latin typeface="Times New Roman"/>
              </a:rPr>
              <a:t> </a:t>
            </a:r>
            <a:r>
              <a:rPr lang="cs-CZ" dirty="0" err="1" smtClean="0">
                <a:latin typeface="Times New Roman"/>
              </a:rPr>
              <a:t>Triggering</a:t>
            </a:r>
            <a:r>
              <a:rPr lang="cs-CZ" dirty="0" smtClean="0">
                <a:latin typeface="Times New Roman"/>
              </a:rPr>
              <a:t>, </a:t>
            </a:r>
            <a:r>
              <a:rPr lang="cs-CZ" dirty="0" err="1" smtClean="0">
                <a:latin typeface="Times New Roman"/>
              </a:rPr>
              <a:t>second</a:t>
            </a:r>
            <a:r>
              <a:rPr lang="cs-CZ" dirty="0" smtClean="0">
                <a:latin typeface="Times New Roman"/>
              </a:rPr>
              <a:t> </a:t>
            </a:r>
            <a:r>
              <a:rPr lang="cs-CZ" dirty="0" err="1" smtClean="0">
                <a:latin typeface="Times New Roman"/>
              </a:rPr>
              <a:t>coordinate</a:t>
            </a:r>
            <a:endParaRPr lang="cs-CZ" dirty="0" smtClean="0">
              <a:latin typeface="Times New Roman"/>
            </a:endParaRPr>
          </a:p>
          <a:p>
            <a:pPr>
              <a:defRPr/>
            </a:pPr>
            <a:endParaRPr lang="cs-CZ" dirty="0" smtClean="0">
              <a:latin typeface="Times New Roman"/>
            </a:endParaRPr>
          </a:p>
          <a:p>
            <a:pPr>
              <a:defRPr/>
            </a:pPr>
            <a:r>
              <a:rPr lang="cs-CZ" b="1" dirty="0" err="1" smtClean="0">
                <a:latin typeface="Times New Roman"/>
              </a:rPr>
              <a:t>Thin</a:t>
            </a:r>
            <a:r>
              <a:rPr lang="cs-CZ" b="1" dirty="0" smtClean="0">
                <a:latin typeface="Times New Roman"/>
              </a:rPr>
              <a:t> gap </a:t>
            </a:r>
            <a:r>
              <a:rPr lang="cs-CZ" b="1" dirty="0" err="1" smtClean="0">
                <a:latin typeface="Times New Roman"/>
              </a:rPr>
              <a:t>chambers</a:t>
            </a:r>
            <a:r>
              <a:rPr lang="cs-CZ" b="1" dirty="0" smtClean="0">
                <a:latin typeface="Times New Roman"/>
              </a:rPr>
              <a:t> TGC</a:t>
            </a:r>
          </a:p>
          <a:p>
            <a:pPr>
              <a:defRPr/>
            </a:pPr>
            <a:r>
              <a:rPr lang="cs-CZ" dirty="0" smtClean="0">
                <a:latin typeface="Times New Roman"/>
              </a:rPr>
              <a:t>- </a:t>
            </a:r>
            <a:r>
              <a:rPr lang="cs-CZ" dirty="0" err="1" smtClean="0">
                <a:latin typeface="Times New Roman"/>
              </a:rPr>
              <a:t>Coverage</a:t>
            </a:r>
            <a:r>
              <a:rPr lang="cs-CZ" dirty="0" smtClean="0">
                <a:latin typeface="Times New Roman"/>
              </a:rPr>
              <a:t> 1</a:t>
            </a:r>
            <a:r>
              <a:rPr lang="cs-CZ" dirty="0" smtClean="0">
                <a:latin typeface="CMMI10"/>
              </a:rPr>
              <a:t>.</a:t>
            </a:r>
            <a:r>
              <a:rPr lang="cs-CZ" dirty="0" smtClean="0">
                <a:latin typeface="Times New Roman"/>
              </a:rPr>
              <a:t>05 </a:t>
            </a:r>
            <a:r>
              <a:rPr lang="cs-CZ" dirty="0" smtClean="0">
                <a:latin typeface="CMMI10"/>
              </a:rPr>
              <a:t>&lt; </a:t>
            </a:r>
            <a:r>
              <a:rPr lang="cs-CZ" dirty="0" smtClean="0">
                <a:latin typeface="CMSY10"/>
              </a:rPr>
              <a:t>|</a:t>
            </a:r>
            <a:r>
              <a:rPr lang="cs-CZ" dirty="0" smtClean="0">
                <a:latin typeface="Symbol"/>
              </a:rPr>
              <a:t>h</a:t>
            </a:r>
            <a:r>
              <a:rPr lang="cs-CZ" dirty="0" smtClean="0">
                <a:latin typeface="CMSY10"/>
              </a:rPr>
              <a:t>| </a:t>
            </a:r>
            <a:r>
              <a:rPr lang="cs-CZ" dirty="0" smtClean="0">
                <a:latin typeface="CMMI10"/>
              </a:rPr>
              <a:t>&lt; </a:t>
            </a:r>
            <a:r>
              <a:rPr lang="cs-CZ" dirty="0" smtClean="0">
                <a:latin typeface="Times New Roman"/>
              </a:rPr>
              <a:t>2</a:t>
            </a:r>
            <a:r>
              <a:rPr lang="cs-CZ" dirty="0" smtClean="0">
                <a:latin typeface="CMMI10"/>
              </a:rPr>
              <a:t>.</a:t>
            </a:r>
            <a:r>
              <a:rPr lang="cs-CZ" dirty="0" smtClean="0">
                <a:latin typeface="Times New Roman"/>
              </a:rPr>
              <a:t>4</a:t>
            </a:r>
          </a:p>
          <a:p>
            <a:pPr>
              <a:defRPr/>
            </a:pPr>
            <a:r>
              <a:rPr lang="cs-CZ" dirty="0" smtClean="0">
                <a:latin typeface="Times New Roman"/>
              </a:rPr>
              <a:t>- </a:t>
            </a:r>
            <a:r>
              <a:rPr lang="cs-CZ" dirty="0" err="1" smtClean="0">
                <a:latin typeface="Times New Roman"/>
              </a:rPr>
              <a:t>Number</a:t>
            </a:r>
            <a:r>
              <a:rPr lang="cs-CZ" dirty="0" smtClean="0">
                <a:latin typeface="Times New Roman"/>
              </a:rPr>
              <a:t> </a:t>
            </a:r>
            <a:r>
              <a:rPr lang="cs-CZ" dirty="0" err="1" smtClean="0">
                <a:latin typeface="Times New Roman"/>
              </a:rPr>
              <a:t>of</a:t>
            </a:r>
            <a:r>
              <a:rPr lang="cs-CZ" dirty="0" smtClean="0">
                <a:latin typeface="Times New Roman"/>
              </a:rPr>
              <a:t> </a:t>
            </a:r>
            <a:r>
              <a:rPr lang="cs-CZ" dirty="0" err="1" smtClean="0">
                <a:latin typeface="Times New Roman"/>
              </a:rPr>
              <a:t>chambers</a:t>
            </a:r>
            <a:r>
              <a:rPr lang="cs-CZ" dirty="0" smtClean="0">
                <a:latin typeface="Times New Roman"/>
              </a:rPr>
              <a:t> 3588</a:t>
            </a:r>
          </a:p>
          <a:p>
            <a:pPr>
              <a:defRPr/>
            </a:pPr>
            <a:r>
              <a:rPr lang="en-US" dirty="0" smtClean="0">
                <a:latin typeface="Times New Roman"/>
              </a:rPr>
              <a:t>- Number of channels 318 000</a:t>
            </a:r>
          </a:p>
          <a:p>
            <a:pPr>
              <a:defRPr/>
            </a:pPr>
            <a:r>
              <a:rPr lang="cs-CZ" dirty="0" smtClean="0">
                <a:latin typeface="Times New Roman"/>
              </a:rPr>
              <a:t>- </a:t>
            </a:r>
            <a:r>
              <a:rPr lang="cs-CZ" dirty="0" err="1" smtClean="0">
                <a:latin typeface="Times New Roman"/>
              </a:rPr>
              <a:t>Function</a:t>
            </a:r>
            <a:r>
              <a:rPr lang="cs-CZ" dirty="0" smtClean="0">
                <a:latin typeface="Times New Roman"/>
              </a:rPr>
              <a:t> </a:t>
            </a:r>
            <a:r>
              <a:rPr lang="cs-CZ" dirty="0" err="1" smtClean="0">
                <a:latin typeface="Times New Roman"/>
              </a:rPr>
              <a:t>Triggering</a:t>
            </a:r>
            <a:r>
              <a:rPr lang="cs-CZ" dirty="0" smtClean="0">
                <a:latin typeface="Times New Roman"/>
              </a:rPr>
              <a:t>, </a:t>
            </a:r>
            <a:r>
              <a:rPr lang="cs-CZ" dirty="0" err="1" smtClean="0">
                <a:latin typeface="Times New Roman"/>
              </a:rPr>
              <a:t>second</a:t>
            </a:r>
            <a:endParaRPr lang="cs-CZ" dirty="0" smtClean="0">
              <a:latin typeface="Times New Roman"/>
            </a:endParaRPr>
          </a:p>
        </p:txBody>
      </p:sp>
      <p:sp>
        <p:nvSpPr>
          <p:cNvPr id="53252" name="Zástupný symbol pro datum 3"/>
          <p:cNvSpPr>
            <a:spLocks noGrp="1"/>
          </p:cNvSpPr>
          <p:nvPr>
            <p:ph type="dt" sz="quarter" idx="10"/>
          </p:nvPr>
        </p:nvSpPr>
        <p:spPr>
          <a:noFill/>
        </p:spPr>
        <p:txBody>
          <a:bodyPr/>
          <a:lstStyle/>
          <a:p>
            <a:r>
              <a:rPr lang="cs-CZ" smtClean="0"/>
              <a:t>7.12.2010</a:t>
            </a:r>
            <a:endParaRPr lang="en-US" smtClean="0"/>
          </a:p>
        </p:txBody>
      </p:sp>
      <p:sp>
        <p:nvSpPr>
          <p:cNvPr id="53253" name="Zástupný symbol pro číslo snímku 4"/>
          <p:cNvSpPr>
            <a:spLocks noGrp="1"/>
          </p:cNvSpPr>
          <p:nvPr>
            <p:ph type="sldNum" sz="quarter" idx="12"/>
          </p:nvPr>
        </p:nvSpPr>
        <p:spPr>
          <a:noFill/>
        </p:spPr>
        <p:txBody>
          <a:bodyPr/>
          <a:lstStyle/>
          <a:p>
            <a:fld id="{F7B3FC6D-5056-40E1-9B88-32EEC96DD2D6}" type="slidenum">
              <a:rPr lang="en-US" smtClean="0"/>
              <a:pPr/>
              <a:t>35</a:t>
            </a:fld>
            <a:endParaRPr lang="en-US" smtClean="0"/>
          </a:p>
        </p:txBody>
      </p:sp>
      <p:sp>
        <p:nvSpPr>
          <p:cNvPr id="53254" name="Zástupný symbol pro zápatí 5"/>
          <p:cNvSpPr>
            <a:spLocks noGrp="1"/>
          </p:cNvSpPr>
          <p:nvPr>
            <p:ph type="ftr" sz="quarter" idx="11"/>
          </p:nvPr>
        </p:nvSpPr>
        <p:spPr>
          <a:noFill/>
        </p:spPr>
        <p:txBody>
          <a:bodyPr/>
          <a:lstStyle/>
          <a:p>
            <a:r>
              <a:rPr lang="en-US" smtClean="0"/>
              <a:t>S.Nemecek:  Experiment ATLAS - first year of collisions</a:t>
            </a:r>
            <a:endParaRPr lang="en-US"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3"/>
          <p:cNvSpPr>
            <a:spLocks noGrp="1"/>
          </p:cNvSpPr>
          <p:nvPr>
            <p:ph type="sldNum" sz="quarter" idx="12"/>
          </p:nvPr>
        </p:nvSpPr>
        <p:spPr>
          <a:noFill/>
        </p:spPr>
        <p:txBody>
          <a:bodyPr/>
          <a:lstStyle/>
          <a:p>
            <a:endParaRPr lang="en-US" smtClean="0"/>
          </a:p>
          <a:p>
            <a:fld id="{12A60296-B17A-4B7B-91A7-F31D20EF5526}" type="slidenum">
              <a:rPr lang="en-US" sz="1000" smtClean="0"/>
              <a:pPr/>
              <a:t>36</a:t>
            </a:fld>
            <a:endParaRPr lang="en-US" sz="1000" smtClean="0"/>
          </a:p>
        </p:txBody>
      </p:sp>
      <p:sp>
        <p:nvSpPr>
          <p:cNvPr id="54275" name="Text Box 2"/>
          <p:cNvSpPr txBox="1">
            <a:spLocks noChangeArrowheads="1"/>
          </p:cNvSpPr>
          <p:nvPr/>
        </p:nvSpPr>
        <p:spPr bwMode="auto">
          <a:xfrm>
            <a:off x="304800" y="381000"/>
            <a:ext cx="1746250" cy="366713"/>
          </a:xfrm>
          <a:prstGeom prst="rect">
            <a:avLst/>
          </a:prstGeom>
          <a:noFill/>
          <a:ln w="9525">
            <a:noFill/>
            <a:miter lim="800000"/>
            <a:headEnd/>
            <a:tailEnd/>
          </a:ln>
        </p:spPr>
        <p:txBody>
          <a:bodyPr wrap="none">
            <a:spAutoFit/>
          </a:bodyPr>
          <a:lstStyle/>
          <a:p>
            <a:r>
              <a:rPr lang="en-US" b="1" i="1">
                <a:solidFill>
                  <a:srgbClr val="000099"/>
                </a:solidFill>
              </a:rPr>
              <a:t>Toroid system</a:t>
            </a:r>
          </a:p>
        </p:txBody>
      </p:sp>
      <p:pic>
        <p:nvPicPr>
          <p:cNvPr id="54276" name="Picture 3" descr="FIG2"/>
          <p:cNvPicPr>
            <a:picLocks noChangeAspect="1" noChangeArrowheads="1"/>
          </p:cNvPicPr>
          <p:nvPr/>
        </p:nvPicPr>
        <p:blipFill>
          <a:blip r:embed="rId3" cstate="print"/>
          <a:srcRect/>
          <a:stretch>
            <a:fillRect/>
          </a:stretch>
        </p:blipFill>
        <p:spPr bwMode="auto">
          <a:xfrm>
            <a:off x="2438400" y="228600"/>
            <a:ext cx="6705600" cy="4995863"/>
          </a:xfrm>
          <a:prstGeom prst="rect">
            <a:avLst/>
          </a:prstGeom>
          <a:noFill/>
          <a:ln w="9525">
            <a:noFill/>
            <a:miter lim="800000"/>
            <a:headEnd/>
            <a:tailEnd/>
          </a:ln>
        </p:spPr>
      </p:pic>
      <p:sp>
        <p:nvSpPr>
          <p:cNvPr id="54277" name="Rectangle 4"/>
          <p:cNvSpPr>
            <a:spLocks noChangeArrowheads="1"/>
          </p:cNvSpPr>
          <p:nvPr/>
        </p:nvSpPr>
        <p:spPr bwMode="auto">
          <a:xfrm>
            <a:off x="304800" y="1676400"/>
            <a:ext cx="2514600" cy="2133600"/>
          </a:xfrm>
          <a:prstGeom prst="rect">
            <a:avLst/>
          </a:prstGeom>
          <a:noFill/>
          <a:ln w="9525">
            <a:noFill/>
            <a:miter lim="800000"/>
            <a:headEnd/>
            <a:tailEnd/>
          </a:ln>
        </p:spPr>
        <p:txBody>
          <a:bodyPr/>
          <a:lstStyle/>
          <a:p>
            <a:pPr marL="342900" indent="-342900"/>
            <a:r>
              <a:rPr lang="en-GB" sz="1200" b="1" i="1" u="sng">
                <a:solidFill>
                  <a:srgbClr val="FF0000"/>
                </a:solidFill>
              </a:rPr>
              <a:t>Barrel Toroid parameters</a:t>
            </a:r>
          </a:p>
          <a:p>
            <a:pPr marL="342900" indent="-342900"/>
            <a:r>
              <a:rPr lang="en-GB" sz="1200" b="1">
                <a:solidFill>
                  <a:srgbClr val="FF0000"/>
                </a:solidFill>
              </a:rPr>
              <a:t>25.3 m length </a:t>
            </a:r>
          </a:p>
          <a:p>
            <a:pPr marL="342900" indent="-342900"/>
            <a:r>
              <a:rPr lang="en-GB" sz="1200" b="1">
                <a:solidFill>
                  <a:srgbClr val="FF0000"/>
                </a:solidFill>
              </a:rPr>
              <a:t>20.1 m outer diameter </a:t>
            </a:r>
          </a:p>
          <a:p>
            <a:pPr marL="342900" indent="-342900"/>
            <a:r>
              <a:rPr lang="en-GB" sz="1200" b="1">
                <a:solidFill>
                  <a:srgbClr val="FF0000"/>
                </a:solidFill>
              </a:rPr>
              <a:t>8 coils</a:t>
            </a:r>
          </a:p>
          <a:p>
            <a:pPr marL="342900" indent="-342900"/>
            <a:r>
              <a:rPr lang="en-GB" sz="1200" b="1">
                <a:solidFill>
                  <a:srgbClr val="FF0000"/>
                </a:solidFill>
              </a:rPr>
              <a:t>1.08 GJ stored energy</a:t>
            </a:r>
          </a:p>
          <a:p>
            <a:pPr marL="342900" indent="-342900"/>
            <a:r>
              <a:rPr lang="en-GB" sz="1200" b="1">
                <a:solidFill>
                  <a:srgbClr val="FF0000"/>
                </a:solidFill>
              </a:rPr>
              <a:t>370 tons cold mass</a:t>
            </a:r>
          </a:p>
          <a:p>
            <a:pPr marL="342900" indent="-342900"/>
            <a:r>
              <a:rPr lang="en-GB" sz="1200" b="1">
                <a:solidFill>
                  <a:srgbClr val="FF0000"/>
                </a:solidFill>
              </a:rPr>
              <a:t>830 tons weight</a:t>
            </a:r>
          </a:p>
          <a:p>
            <a:pPr marL="342900" indent="-342900"/>
            <a:r>
              <a:rPr lang="en-GB" sz="1200" b="1">
                <a:solidFill>
                  <a:srgbClr val="FF0000"/>
                </a:solidFill>
              </a:rPr>
              <a:t>4 T on superconductor</a:t>
            </a:r>
          </a:p>
          <a:p>
            <a:pPr marL="342900" indent="-342900"/>
            <a:r>
              <a:rPr lang="en-GB" sz="1200" b="1">
                <a:solidFill>
                  <a:srgbClr val="FF0000"/>
                </a:solidFill>
              </a:rPr>
              <a:t>56 km Al/NbTi/Cu conductor</a:t>
            </a:r>
          </a:p>
          <a:p>
            <a:pPr marL="342900" indent="-342900"/>
            <a:r>
              <a:rPr lang="en-GB" sz="1200" b="1">
                <a:solidFill>
                  <a:srgbClr val="FF0000"/>
                </a:solidFill>
              </a:rPr>
              <a:t>20.5 kA nominal current</a:t>
            </a:r>
          </a:p>
          <a:p>
            <a:pPr marL="342900" indent="-342900"/>
            <a:r>
              <a:rPr lang="en-GB" sz="1200" b="1">
                <a:solidFill>
                  <a:srgbClr val="FF0000"/>
                </a:solidFill>
              </a:rPr>
              <a:t>4.7 K working point</a:t>
            </a:r>
            <a:endParaRPr lang="en-US" sz="1200" b="1">
              <a:solidFill>
                <a:srgbClr val="FF0000"/>
              </a:solidFill>
            </a:endParaRPr>
          </a:p>
        </p:txBody>
      </p:sp>
      <p:sp>
        <p:nvSpPr>
          <p:cNvPr id="54278" name="Rectangle 5"/>
          <p:cNvSpPr>
            <a:spLocks noChangeArrowheads="1"/>
          </p:cNvSpPr>
          <p:nvPr/>
        </p:nvSpPr>
        <p:spPr bwMode="auto">
          <a:xfrm>
            <a:off x="304800" y="4191000"/>
            <a:ext cx="2590800" cy="2133600"/>
          </a:xfrm>
          <a:prstGeom prst="rect">
            <a:avLst/>
          </a:prstGeom>
          <a:noFill/>
          <a:ln w="9525">
            <a:noFill/>
            <a:miter lim="800000"/>
            <a:headEnd/>
            <a:tailEnd/>
          </a:ln>
        </p:spPr>
        <p:txBody>
          <a:bodyPr/>
          <a:lstStyle/>
          <a:p>
            <a:pPr marL="342900" indent="-342900"/>
            <a:r>
              <a:rPr lang="en-GB" sz="1200" b="1" i="1" u="sng">
                <a:solidFill>
                  <a:srgbClr val="008000"/>
                </a:solidFill>
              </a:rPr>
              <a:t>End-Cap Toroid parameters</a:t>
            </a:r>
          </a:p>
          <a:p>
            <a:pPr marL="342900" indent="-342900"/>
            <a:r>
              <a:rPr lang="en-GB" sz="1200" b="1">
                <a:solidFill>
                  <a:srgbClr val="008000"/>
                </a:solidFill>
              </a:rPr>
              <a:t>5.0 m axial length </a:t>
            </a:r>
          </a:p>
          <a:p>
            <a:pPr marL="342900" indent="-342900"/>
            <a:r>
              <a:rPr lang="en-GB" sz="1200" b="1">
                <a:solidFill>
                  <a:srgbClr val="008000"/>
                </a:solidFill>
              </a:rPr>
              <a:t>10.7 m outer diameter </a:t>
            </a:r>
          </a:p>
          <a:p>
            <a:pPr marL="342900" indent="-342900"/>
            <a:r>
              <a:rPr lang="en-GB" sz="1200" b="1">
                <a:solidFill>
                  <a:srgbClr val="008000"/>
                </a:solidFill>
              </a:rPr>
              <a:t>2x8 coils</a:t>
            </a:r>
          </a:p>
          <a:p>
            <a:pPr marL="342900" indent="-342900"/>
            <a:r>
              <a:rPr lang="en-GB" sz="1200" b="1">
                <a:solidFill>
                  <a:srgbClr val="008000"/>
                </a:solidFill>
              </a:rPr>
              <a:t>2x0.25 GJ stored energy</a:t>
            </a:r>
          </a:p>
          <a:p>
            <a:pPr marL="342900" indent="-342900"/>
            <a:r>
              <a:rPr lang="en-GB" sz="1200" b="1">
                <a:solidFill>
                  <a:srgbClr val="008000"/>
                </a:solidFill>
              </a:rPr>
              <a:t>2x160 tons cold mass</a:t>
            </a:r>
          </a:p>
          <a:p>
            <a:pPr marL="342900" indent="-342900"/>
            <a:r>
              <a:rPr lang="en-GB" sz="1200" b="1">
                <a:solidFill>
                  <a:srgbClr val="008000"/>
                </a:solidFill>
              </a:rPr>
              <a:t>2x240 tons weight</a:t>
            </a:r>
          </a:p>
          <a:p>
            <a:pPr marL="342900" indent="-342900"/>
            <a:r>
              <a:rPr lang="en-GB" sz="1200" b="1">
                <a:solidFill>
                  <a:srgbClr val="008000"/>
                </a:solidFill>
              </a:rPr>
              <a:t>4 T on superconductor</a:t>
            </a:r>
          </a:p>
          <a:p>
            <a:pPr marL="342900" indent="-342900"/>
            <a:r>
              <a:rPr lang="en-GB" sz="1200" b="1">
                <a:solidFill>
                  <a:srgbClr val="008000"/>
                </a:solidFill>
              </a:rPr>
              <a:t>2x13 km Al/NbTi/Cu conductor</a:t>
            </a:r>
          </a:p>
          <a:p>
            <a:pPr marL="342900" indent="-342900"/>
            <a:r>
              <a:rPr lang="en-GB" sz="1200" b="1">
                <a:solidFill>
                  <a:srgbClr val="008000"/>
                </a:solidFill>
              </a:rPr>
              <a:t>20.5 kA nominal current</a:t>
            </a:r>
          </a:p>
          <a:p>
            <a:pPr marL="342900" indent="-342900"/>
            <a:r>
              <a:rPr lang="en-GB" sz="1200" b="1">
                <a:solidFill>
                  <a:srgbClr val="008000"/>
                </a:solidFill>
              </a:rPr>
              <a:t>4.7 K working point</a:t>
            </a:r>
            <a:endParaRPr lang="en-US" sz="1200" b="1">
              <a:solidFill>
                <a:srgbClr val="008000"/>
              </a:solidFill>
            </a:endParaRPr>
          </a:p>
        </p:txBody>
      </p:sp>
      <p:sp>
        <p:nvSpPr>
          <p:cNvPr id="54279" name="Text Box 6"/>
          <p:cNvSpPr txBox="1">
            <a:spLocks noChangeArrowheads="1"/>
          </p:cNvSpPr>
          <p:nvPr/>
        </p:nvSpPr>
        <p:spPr bwMode="auto">
          <a:xfrm>
            <a:off x="6248400" y="5187950"/>
            <a:ext cx="2625725" cy="527050"/>
          </a:xfrm>
          <a:prstGeom prst="rect">
            <a:avLst/>
          </a:prstGeom>
          <a:noFill/>
          <a:ln w="9525">
            <a:solidFill>
              <a:srgbClr val="000099"/>
            </a:solidFill>
            <a:miter lim="800000"/>
            <a:headEnd/>
            <a:tailEnd/>
          </a:ln>
        </p:spPr>
        <p:txBody>
          <a:bodyPr wrap="none">
            <a:spAutoFit/>
          </a:bodyPr>
          <a:lstStyle/>
          <a:p>
            <a:pPr eaLnBrk="0" hangingPunct="0"/>
            <a:r>
              <a:rPr lang="en-US" sz="1400" b="1">
                <a:solidFill>
                  <a:srgbClr val="000099"/>
                </a:solidFill>
              </a:rPr>
              <a:t>End-Cap Toroid:</a:t>
            </a:r>
          </a:p>
          <a:p>
            <a:pPr eaLnBrk="0" hangingPunct="0"/>
            <a:r>
              <a:rPr lang="en-US" sz="1400" b="1">
                <a:solidFill>
                  <a:srgbClr val="000099"/>
                </a:solidFill>
              </a:rPr>
              <a:t>8 coils in a common cryostat</a:t>
            </a:r>
          </a:p>
        </p:txBody>
      </p:sp>
      <p:sp>
        <p:nvSpPr>
          <p:cNvPr id="54280" name="Line 7"/>
          <p:cNvSpPr>
            <a:spLocks noChangeShapeType="1"/>
          </p:cNvSpPr>
          <p:nvPr/>
        </p:nvSpPr>
        <p:spPr bwMode="auto">
          <a:xfrm flipH="1" flipV="1">
            <a:off x="7696200" y="3581400"/>
            <a:ext cx="152400" cy="1600200"/>
          </a:xfrm>
          <a:prstGeom prst="line">
            <a:avLst/>
          </a:prstGeom>
          <a:noFill/>
          <a:ln w="19050">
            <a:solidFill>
              <a:srgbClr val="000099"/>
            </a:solidFill>
            <a:round/>
            <a:headEnd/>
            <a:tailEnd type="triangle" w="med" len="med"/>
          </a:ln>
        </p:spPr>
        <p:txBody>
          <a:bodyPr/>
          <a:lstStyle/>
          <a:p>
            <a:endParaRPr lang="cs-CZ"/>
          </a:p>
        </p:txBody>
      </p:sp>
      <p:sp>
        <p:nvSpPr>
          <p:cNvPr id="54281" name="Text Box 8"/>
          <p:cNvSpPr txBox="1">
            <a:spLocks noChangeArrowheads="1"/>
          </p:cNvSpPr>
          <p:nvPr/>
        </p:nvSpPr>
        <p:spPr bwMode="auto">
          <a:xfrm>
            <a:off x="6477000" y="152400"/>
            <a:ext cx="1522413" cy="527050"/>
          </a:xfrm>
          <a:prstGeom prst="rect">
            <a:avLst/>
          </a:prstGeom>
          <a:noFill/>
          <a:ln w="9525">
            <a:solidFill>
              <a:srgbClr val="FF0000"/>
            </a:solidFill>
            <a:miter lim="800000"/>
            <a:headEnd/>
            <a:tailEnd/>
          </a:ln>
        </p:spPr>
        <p:txBody>
          <a:bodyPr wrap="none">
            <a:spAutoFit/>
          </a:bodyPr>
          <a:lstStyle/>
          <a:p>
            <a:pPr eaLnBrk="0" hangingPunct="0"/>
            <a:r>
              <a:rPr lang="en-US" sz="1400" b="1">
                <a:solidFill>
                  <a:srgbClr val="FF0000"/>
                </a:solidFill>
              </a:rPr>
              <a:t>Barrel Toroid:</a:t>
            </a:r>
          </a:p>
          <a:p>
            <a:pPr eaLnBrk="0" hangingPunct="0"/>
            <a:r>
              <a:rPr lang="en-US" sz="1400" b="1">
                <a:solidFill>
                  <a:srgbClr val="FF0000"/>
                </a:solidFill>
              </a:rPr>
              <a:t>8 separate coils</a:t>
            </a:r>
          </a:p>
        </p:txBody>
      </p:sp>
      <p:sp>
        <p:nvSpPr>
          <p:cNvPr id="54282" name="Line 9"/>
          <p:cNvSpPr>
            <a:spLocks noChangeShapeType="1"/>
          </p:cNvSpPr>
          <p:nvPr/>
        </p:nvSpPr>
        <p:spPr bwMode="auto">
          <a:xfrm flipH="1">
            <a:off x="5334000" y="457200"/>
            <a:ext cx="1143000" cy="76200"/>
          </a:xfrm>
          <a:prstGeom prst="line">
            <a:avLst/>
          </a:prstGeom>
          <a:noFill/>
          <a:ln w="19050">
            <a:solidFill>
              <a:srgbClr val="FF0000"/>
            </a:solidFill>
            <a:round/>
            <a:headEnd/>
            <a:tailEnd type="triangle" w="med" len="med"/>
          </a:ln>
        </p:spPr>
        <p:txBody>
          <a:bodyPr/>
          <a:lstStyle/>
          <a:p>
            <a:endParaRPr lang="cs-CZ"/>
          </a:p>
        </p:txBody>
      </p:sp>
      <p:sp>
        <p:nvSpPr>
          <p:cNvPr id="54283" name="Text Box 12"/>
          <p:cNvSpPr txBox="1">
            <a:spLocks noChangeArrowheads="1"/>
          </p:cNvSpPr>
          <p:nvPr/>
        </p:nvSpPr>
        <p:spPr bwMode="auto">
          <a:xfrm>
            <a:off x="3105150" y="5256213"/>
            <a:ext cx="2914650" cy="915987"/>
          </a:xfrm>
          <a:prstGeom prst="rect">
            <a:avLst/>
          </a:prstGeom>
          <a:noFill/>
          <a:ln w="9525">
            <a:noFill/>
            <a:miter lim="800000"/>
            <a:headEnd/>
            <a:tailEnd/>
          </a:ln>
        </p:spPr>
        <p:txBody>
          <a:bodyPr wrap="none">
            <a:spAutoFit/>
          </a:bodyPr>
          <a:lstStyle/>
          <a:p>
            <a:r>
              <a:rPr lang="cs-CZ"/>
              <a:t>Ramp to full field </a:t>
            </a:r>
            <a:r>
              <a:rPr lang="en-US"/>
              <a:t>i</a:t>
            </a:r>
            <a:r>
              <a:rPr lang="cs-CZ"/>
              <a:t>n </a:t>
            </a:r>
            <a:r>
              <a:rPr lang="en-US"/>
              <a:t>3h10’</a:t>
            </a:r>
            <a:endParaRPr lang="cs-CZ"/>
          </a:p>
          <a:p>
            <a:r>
              <a:rPr lang="cs-CZ"/>
              <a:t>Slow dump </a:t>
            </a:r>
            <a:r>
              <a:rPr lang="en-US"/>
              <a:t>in </a:t>
            </a:r>
            <a:r>
              <a:rPr lang="cs-CZ"/>
              <a:t>2h40</a:t>
            </a:r>
            <a:r>
              <a:rPr lang="en-US"/>
              <a:t>’ </a:t>
            </a:r>
          </a:p>
          <a:p>
            <a:r>
              <a:rPr lang="en-US"/>
              <a:t>- Ready since 25aug08      </a:t>
            </a:r>
          </a:p>
        </p:txBody>
      </p:sp>
      <p:sp>
        <p:nvSpPr>
          <p:cNvPr id="54284" name="Zástupný symbol pro datum 11"/>
          <p:cNvSpPr>
            <a:spLocks noGrp="1"/>
          </p:cNvSpPr>
          <p:nvPr>
            <p:ph type="dt" sz="quarter" idx="10"/>
          </p:nvPr>
        </p:nvSpPr>
        <p:spPr>
          <a:noFill/>
        </p:spPr>
        <p:txBody>
          <a:bodyPr/>
          <a:lstStyle/>
          <a:p>
            <a:r>
              <a:rPr lang="cs-CZ" smtClean="0"/>
              <a:t>7.12.2010</a:t>
            </a:r>
            <a:endParaRPr lang="en-US" smtClean="0"/>
          </a:p>
        </p:txBody>
      </p:sp>
      <p:sp>
        <p:nvSpPr>
          <p:cNvPr id="54285" name="Zástupný symbol pro zápatí 12"/>
          <p:cNvSpPr>
            <a:spLocks noGrp="1"/>
          </p:cNvSpPr>
          <p:nvPr>
            <p:ph type="ftr" sz="quarter" idx="11"/>
          </p:nvPr>
        </p:nvSpPr>
        <p:spPr>
          <a:noFill/>
        </p:spPr>
        <p:txBody>
          <a:bodyPr/>
          <a:lstStyle/>
          <a:p>
            <a:r>
              <a:rPr lang="en-US" smtClean="0"/>
              <a:t>S.Nemecek:  Experiment ATLAS - first year of collisions</a:t>
            </a:r>
            <a:endParaRPr lang="en-US"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2"/>
          </p:nvPr>
        </p:nvSpPr>
        <p:spPr>
          <a:noFill/>
        </p:spPr>
        <p:txBody>
          <a:bodyPr/>
          <a:lstStyle/>
          <a:p>
            <a:endParaRPr lang="en-US" smtClean="0"/>
          </a:p>
          <a:p>
            <a:fld id="{06E5EC8D-0014-4992-BF55-FDCDFA819AAA}" type="slidenum">
              <a:rPr lang="en-US" sz="1000" smtClean="0"/>
              <a:pPr/>
              <a:t>37</a:t>
            </a:fld>
            <a:endParaRPr lang="en-US" sz="1000" smtClean="0"/>
          </a:p>
        </p:txBody>
      </p:sp>
      <p:pic>
        <p:nvPicPr>
          <p:cNvPr id="55299" name="Picture 2" descr="P45-007071P45-007071 low res"/>
          <p:cNvPicPr>
            <a:picLocks noChangeAspect="1" noChangeArrowheads="1"/>
          </p:cNvPicPr>
          <p:nvPr/>
        </p:nvPicPr>
        <p:blipFill>
          <a:blip r:embed="rId3" cstate="print"/>
          <a:srcRect/>
          <a:stretch>
            <a:fillRect/>
          </a:stretch>
        </p:blipFill>
        <p:spPr bwMode="auto">
          <a:xfrm>
            <a:off x="685800" y="571500"/>
            <a:ext cx="7010400" cy="5264150"/>
          </a:xfrm>
          <a:prstGeom prst="rect">
            <a:avLst/>
          </a:prstGeom>
          <a:noFill/>
          <a:ln w="9525">
            <a:noFill/>
            <a:miter lim="800000"/>
            <a:headEnd/>
            <a:tailEnd/>
          </a:ln>
        </p:spPr>
      </p:pic>
      <p:sp>
        <p:nvSpPr>
          <p:cNvPr id="55300" name="Text Box 3"/>
          <p:cNvSpPr txBox="1">
            <a:spLocks noChangeArrowheads="1"/>
          </p:cNvSpPr>
          <p:nvPr/>
        </p:nvSpPr>
        <p:spPr bwMode="auto">
          <a:xfrm>
            <a:off x="381000" y="5943600"/>
            <a:ext cx="8256588" cy="304800"/>
          </a:xfrm>
          <a:prstGeom prst="rect">
            <a:avLst/>
          </a:prstGeom>
          <a:noFill/>
          <a:ln w="9525">
            <a:noFill/>
            <a:miter lim="800000"/>
            <a:headEnd/>
            <a:tailEnd/>
          </a:ln>
        </p:spPr>
        <p:txBody>
          <a:bodyPr wrap="none">
            <a:spAutoFit/>
          </a:bodyPr>
          <a:lstStyle/>
          <a:p>
            <a:r>
              <a:rPr lang="en-US" sz="1400" b="1">
                <a:solidFill>
                  <a:schemeClr val="accent2"/>
                </a:solidFill>
              </a:rPr>
              <a:t>ATLAS side A (with the calorimeter end-cap partially inserted, the LAr end-cap is filled with LAr)</a:t>
            </a:r>
          </a:p>
        </p:txBody>
      </p:sp>
      <p:sp>
        <p:nvSpPr>
          <p:cNvPr id="55301" name="TextBox 8"/>
          <p:cNvSpPr txBox="1">
            <a:spLocks noChangeArrowheads="1"/>
          </p:cNvSpPr>
          <p:nvPr/>
        </p:nvSpPr>
        <p:spPr bwMode="auto">
          <a:xfrm>
            <a:off x="609600" y="152400"/>
            <a:ext cx="6369050" cy="366713"/>
          </a:xfrm>
          <a:prstGeom prst="rect">
            <a:avLst/>
          </a:prstGeom>
          <a:noFill/>
          <a:ln w="9525">
            <a:noFill/>
            <a:miter lim="800000"/>
            <a:headEnd/>
            <a:tailEnd/>
          </a:ln>
        </p:spPr>
        <p:txBody>
          <a:bodyPr wrap="none">
            <a:spAutoFit/>
          </a:bodyPr>
          <a:lstStyle/>
          <a:p>
            <a:r>
              <a:rPr lang="en-US"/>
              <a:t>Toroid</a:t>
            </a:r>
            <a:r>
              <a:rPr lang="cs-CZ"/>
              <a:t>ální magnet:  čela sedmi  z osmi cívek jsou dobře vidět</a:t>
            </a:r>
            <a:endParaRPr lang="en-US"/>
          </a:p>
        </p:txBody>
      </p:sp>
      <p:sp>
        <p:nvSpPr>
          <p:cNvPr id="55302" name="Zástupný symbol pro datum 5"/>
          <p:cNvSpPr>
            <a:spLocks noGrp="1"/>
          </p:cNvSpPr>
          <p:nvPr>
            <p:ph type="dt" sz="quarter" idx="10"/>
          </p:nvPr>
        </p:nvSpPr>
        <p:spPr>
          <a:noFill/>
        </p:spPr>
        <p:txBody>
          <a:bodyPr/>
          <a:lstStyle/>
          <a:p>
            <a:r>
              <a:rPr lang="cs-CZ" smtClean="0"/>
              <a:t>7.12.2010</a:t>
            </a:r>
            <a:endParaRPr lang="en-US" smtClean="0"/>
          </a:p>
        </p:txBody>
      </p:sp>
      <p:sp>
        <p:nvSpPr>
          <p:cNvPr id="55303" name="Zástupný symbol pro zápatí 6"/>
          <p:cNvSpPr>
            <a:spLocks noGrp="1"/>
          </p:cNvSpPr>
          <p:nvPr>
            <p:ph type="ftr" sz="quarter" idx="11"/>
          </p:nvPr>
        </p:nvSpPr>
        <p:spPr>
          <a:noFill/>
        </p:spPr>
        <p:txBody>
          <a:bodyPr/>
          <a:lstStyle/>
          <a:p>
            <a:r>
              <a:rPr lang="en-US" smtClean="0"/>
              <a:t>S.Nemecek:  Experiment ATLAS - first year of collisions</a:t>
            </a:r>
            <a:endParaRPr lang="en-US"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3"/>
          <p:cNvSpPr>
            <a:spLocks noGrp="1"/>
          </p:cNvSpPr>
          <p:nvPr>
            <p:ph type="sldNum" sz="quarter" idx="12"/>
          </p:nvPr>
        </p:nvSpPr>
        <p:spPr>
          <a:noFill/>
        </p:spPr>
        <p:txBody>
          <a:bodyPr/>
          <a:lstStyle/>
          <a:p>
            <a:endParaRPr lang="en-US" smtClean="0"/>
          </a:p>
          <a:p>
            <a:fld id="{9D9ED1C2-6A9B-4542-BDD9-969F462CF6ED}" type="slidenum">
              <a:rPr lang="en-US" sz="1000" smtClean="0"/>
              <a:pPr/>
              <a:t>38</a:t>
            </a:fld>
            <a:endParaRPr lang="en-US" sz="1000" smtClean="0"/>
          </a:p>
        </p:txBody>
      </p:sp>
      <p:pic>
        <p:nvPicPr>
          <p:cNvPr id="56323" name="Picture 3" descr="ect-cm-layout"/>
          <p:cNvPicPr>
            <a:picLocks noChangeAspect="1" noChangeArrowheads="1"/>
          </p:cNvPicPr>
          <p:nvPr/>
        </p:nvPicPr>
        <p:blipFill>
          <a:blip r:embed="rId3" cstate="print"/>
          <a:srcRect/>
          <a:stretch>
            <a:fillRect/>
          </a:stretch>
        </p:blipFill>
        <p:spPr bwMode="auto">
          <a:xfrm>
            <a:off x="6078538" y="0"/>
            <a:ext cx="3065462" cy="2643188"/>
          </a:xfrm>
          <a:prstGeom prst="rect">
            <a:avLst/>
          </a:prstGeom>
          <a:noFill/>
          <a:ln w="9525">
            <a:noFill/>
            <a:miter lim="800000"/>
            <a:headEnd/>
            <a:tailEnd/>
          </a:ln>
        </p:spPr>
      </p:pic>
      <p:sp>
        <p:nvSpPr>
          <p:cNvPr id="56324" name="Text Box 4"/>
          <p:cNvSpPr txBox="1">
            <a:spLocks noChangeArrowheads="1"/>
          </p:cNvSpPr>
          <p:nvPr/>
        </p:nvSpPr>
        <p:spPr bwMode="auto">
          <a:xfrm>
            <a:off x="152400" y="152400"/>
            <a:ext cx="4648200" cy="2373313"/>
          </a:xfrm>
          <a:prstGeom prst="rect">
            <a:avLst/>
          </a:prstGeom>
          <a:noFill/>
          <a:ln w="9525">
            <a:noFill/>
            <a:miter lim="800000"/>
            <a:headEnd/>
            <a:tailEnd/>
          </a:ln>
        </p:spPr>
        <p:txBody>
          <a:bodyPr>
            <a:spAutoFit/>
          </a:bodyPr>
          <a:lstStyle/>
          <a:p>
            <a:r>
              <a:rPr lang="en-US" sz="2000" b="1" i="1">
                <a:solidFill>
                  <a:srgbClr val="000099"/>
                </a:solidFill>
              </a:rPr>
              <a:t>End-Cap Toroids</a:t>
            </a:r>
          </a:p>
          <a:p>
            <a:endParaRPr lang="en-US" b="1" i="1">
              <a:solidFill>
                <a:srgbClr val="000099"/>
              </a:solidFill>
            </a:endParaRPr>
          </a:p>
          <a:p>
            <a:r>
              <a:rPr lang="en-US" sz="1400" b="1">
                <a:solidFill>
                  <a:srgbClr val="000099"/>
                </a:solidFill>
              </a:rPr>
              <a:t>All components were fabricated in industry, and the assembly done at CERN</a:t>
            </a:r>
          </a:p>
          <a:p>
            <a:endParaRPr lang="en-US" sz="1400" b="1">
              <a:solidFill>
                <a:srgbClr val="000099"/>
              </a:solidFill>
            </a:endParaRPr>
          </a:p>
          <a:p>
            <a:r>
              <a:rPr lang="en-US" sz="1400" b="1">
                <a:solidFill>
                  <a:srgbClr val="008000"/>
                </a:solidFill>
              </a:rPr>
              <a:t>The ECTs are tested at 80 K on the surface, before installation and excitation tests in the cavern</a:t>
            </a:r>
          </a:p>
          <a:p>
            <a:endParaRPr lang="en-US" sz="1400" b="1">
              <a:solidFill>
                <a:srgbClr val="008000"/>
              </a:solidFill>
            </a:endParaRPr>
          </a:p>
          <a:p>
            <a:r>
              <a:rPr lang="en-US" sz="1400" b="1">
                <a:solidFill>
                  <a:srgbClr val="FF0000"/>
                </a:solidFill>
              </a:rPr>
              <a:t>The first ECT will move to the pit in June 2007, the second one in July 2007</a:t>
            </a:r>
          </a:p>
        </p:txBody>
      </p:sp>
      <p:sp>
        <p:nvSpPr>
          <p:cNvPr id="56325" name="Text Box 5"/>
          <p:cNvSpPr txBox="1">
            <a:spLocks noChangeArrowheads="1"/>
          </p:cNvSpPr>
          <p:nvPr/>
        </p:nvSpPr>
        <p:spPr bwMode="auto">
          <a:xfrm>
            <a:off x="533400" y="4953000"/>
            <a:ext cx="2586038" cy="1155700"/>
          </a:xfrm>
          <a:prstGeom prst="rect">
            <a:avLst/>
          </a:prstGeom>
          <a:noFill/>
          <a:ln w="9525">
            <a:noFill/>
            <a:miter lim="800000"/>
            <a:headEnd/>
            <a:tailEnd/>
          </a:ln>
        </p:spPr>
        <p:txBody>
          <a:bodyPr wrap="none">
            <a:spAutoFit/>
          </a:bodyPr>
          <a:lstStyle/>
          <a:p>
            <a:r>
              <a:rPr lang="en-US" sz="1400" b="1">
                <a:solidFill>
                  <a:srgbClr val="000099"/>
                </a:solidFill>
              </a:rPr>
              <a:t>The picture shows the first </a:t>
            </a:r>
          </a:p>
          <a:p>
            <a:r>
              <a:rPr lang="en-US" sz="1400" b="1">
                <a:solidFill>
                  <a:srgbClr val="000099"/>
                </a:solidFill>
              </a:rPr>
              <a:t>of the two ECT cold masses </a:t>
            </a:r>
          </a:p>
          <a:p>
            <a:r>
              <a:rPr lang="en-US" sz="1400" b="1">
                <a:solidFill>
                  <a:srgbClr val="000099"/>
                </a:solidFill>
              </a:rPr>
              <a:t>inserted into the vacuum </a:t>
            </a:r>
          </a:p>
          <a:p>
            <a:r>
              <a:rPr lang="en-US" sz="1400" b="1">
                <a:solidFill>
                  <a:srgbClr val="000099"/>
                </a:solidFill>
              </a:rPr>
              <a:t>vessel, and the second one</a:t>
            </a:r>
          </a:p>
          <a:p>
            <a:r>
              <a:rPr lang="en-US" sz="1400" b="1">
                <a:solidFill>
                  <a:srgbClr val="000099"/>
                </a:solidFill>
              </a:rPr>
              <a:t>assembled as well   </a:t>
            </a:r>
          </a:p>
        </p:txBody>
      </p:sp>
      <p:pic>
        <p:nvPicPr>
          <p:cNvPr id="56326" name="Picture 6" descr="Top half lifting 09"/>
          <p:cNvPicPr>
            <a:picLocks noChangeAspect="1" noChangeArrowheads="1"/>
          </p:cNvPicPr>
          <p:nvPr/>
        </p:nvPicPr>
        <p:blipFill>
          <a:blip r:embed="rId4" cstate="print"/>
          <a:srcRect/>
          <a:stretch>
            <a:fillRect/>
          </a:stretch>
        </p:blipFill>
        <p:spPr bwMode="auto">
          <a:xfrm>
            <a:off x="3429000" y="2571750"/>
            <a:ext cx="5715000" cy="4286250"/>
          </a:xfrm>
          <a:prstGeom prst="rect">
            <a:avLst/>
          </a:prstGeom>
          <a:noFill/>
          <a:ln w="9525">
            <a:noFill/>
            <a:miter lim="800000"/>
            <a:headEnd/>
            <a:tailEnd/>
          </a:ln>
        </p:spPr>
      </p:pic>
      <p:sp>
        <p:nvSpPr>
          <p:cNvPr id="56327" name="Text Box 8"/>
          <p:cNvSpPr txBox="1">
            <a:spLocks noChangeArrowheads="1"/>
          </p:cNvSpPr>
          <p:nvPr/>
        </p:nvSpPr>
        <p:spPr bwMode="auto">
          <a:xfrm>
            <a:off x="152400" y="3046413"/>
            <a:ext cx="2971800" cy="915987"/>
          </a:xfrm>
          <a:prstGeom prst="rect">
            <a:avLst/>
          </a:prstGeom>
          <a:noFill/>
          <a:ln w="9525">
            <a:noFill/>
            <a:miter lim="800000"/>
            <a:headEnd/>
            <a:tailEnd/>
          </a:ln>
        </p:spPr>
        <p:txBody>
          <a:bodyPr>
            <a:spAutoFit/>
          </a:bodyPr>
          <a:lstStyle/>
          <a:p>
            <a:pPr algn="ctr"/>
            <a:r>
              <a:rPr lang="cs-CZ" i="1">
                <a:solidFill>
                  <a:srgbClr val="FF0000"/>
                </a:solidFill>
              </a:rPr>
              <a:t>Uzavření magnetického pole v podstavách</a:t>
            </a:r>
          </a:p>
          <a:p>
            <a:pPr algn="ctr"/>
            <a:r>
              <a:rPr lang="cs-CZ" i="1">
                <a:solidFill>
                  <a:srgbClr val="FF0000"/>
                </a:solidFill>
              </a:rPr>
              <a:t>Válce toroidálního magnetu</a:t>
            </a:r>
            <a:endParaRPr lang="en-US" i="1">
              <a:solidFill>
                <a:srgbClr val="FF0000"/>
              </a:solidFill>
            </a:endParaRPr>
          </a:p>
        </p:txBody>
      </p:sp>
      <p:sp>
        <p:nvSpPr>
          <p:cNvPr id="56328" name="Zástupný symbol pro datum 7"/>
          <p:cNvSpPr>
            <a:spLocks noGrp="1"/>
          </p:cNvSpPr>
          <p:nvPr>
            <p:ph type="dt" sz="quarter" idx="10"/>
          </p:nvPr>
        </p:nvSpPr>
        <p:spPr>
          <a:xfrm>
            <a:off x="457200" y="6381750"/>
            <a:ext cx="2133600" cy="476250"/>
          </a:xfrm>
          <a:noFill/>
        </p:spPr>
        <p:txBody>
          <a:bodyPr/>
          <a:lstStyle/>
          <a:p>
            <a:r>
              <a:rPr lang="cs-CZ" dirty="0" smtClean="0"/>
              <a:t>7.12.2010</a:t>
            </a:r>
            <a:endParaRPr lang="en-US"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2"/>
          </p:nvPr>
        </p:nvSpPr>
        <p:spPr>
          <a:xfrm>
            <a:off x="6553200" y="6324600"/>
            <a:ext cx="2133600" cy="320675"/>
          </a:xfrm>
          <a:noFill/>
        </p:spPr>
        <p:txBody>
          <a:bodyPr/>
          <a:lstStyle/>
          <a:p>
            <a:endParaRPr lang="en-US" dirty="0" smtClean="0"/>
          </a:p>
          <a:p>
            <a:fld id="{4E91EFBE-985A-4B5D-9C8D-D48515A34553}" type="slidenum">
              <a:rPr lang="en-US" sz="1000" smtClean="0"/>
              <a:pPr/>
              <a:t>39</a:t>
            </a:fld>
            <a:endParaRPr lang="en-US" sz="1000" dirty="0" smtClean="0"/>
          </a:p>
        </p:txBody>
      </p:sp>
      <p:pic>
        <p:nvPicPr>
          <p:cNvPr id="57347" name="Picture 4"/>
          <p:cNvPicPr>
            <a:picLocks noChangeAspect="1" noChangeArrowheads="1"/>
          </p:cNvPicPr>
          <p:nvPr/>
        </p:nvPicPr>
        <p:blipFill>
          <a:blip r:embed="rId3" cstate="print"/>
          <a:srcRect/>
          <a:stretch>
            <a:fillRect/>
          </a:stretch>
        </p:blipFill>
        <p:spPr bwMode="auto">
          <a:xfrm>
            <a:off x="0" y="368300"/>
            <a:ext cx="9144000" cy="6121400"/>
          </a:xfrm>
          <a:prstGeom prst="rect">
            <a:avLst/>
          </a:prstGeom>
          <a:noFill/>
          <a:ln w="9525">
            <a:noFill/>
            <a:miter lim="800000"/>
            <a:headEnd/>
            <a:tailEnd/>
          </a:ln>
        </p:spPr>
      </p:pic>
      <p:sp>
        <p:nvSpPr>
          <p:cNvPr id="57348" name="Zástupný symbol pro datum 3"/>
          <p:cNvSpPr>
            <a:spLocks noGrp="1"/>
          </p:cNvSpPr>
          <p:nvPr>
            <p:ph type="dt" sz="quarter" idx="10"/>
          </p:nvPr>
        </p:nvSpPr>
        <p:spPr>
          <a:xfrm>
            <a:off x="457200" y="6537325"/>
            <a:ext cx="2133600" cy="320675"/>
          </a:xfrm>
          <a:noFill/>
        </p:spPr>
        <p:txBody>
          <a:bodyPr/>
          <a:lstStyle/>
          <a:p>
            <a:r>
              <a:rPr lang="cs-CZ" dirty="0" smtClean="0"/>
              <a:t>7.12.2010</a:t>
            </a:r>
            <a:endParaRPr lang="en-US" dirty="0" smtClean="0"/>
          </a:p>
        </p:txBody>
      </p:sp>
      <p:sp>
        <p:nvSpPr>
          <p:cNvPr id="57349" name="Zástupný symbol pro zápatí 4"/>
          <p:cNvSpPr>
            <a:spLocks noGrp="1"/>
          </p:cNvSpPr>
          <p:nvPr>
            <p:ph type="ftr" sz="quarter" idx="11"/>
          </p:nvPr>
        </p:nvSpPr>
        <p:spPr>
          <a:xfrm>
            <a:off x="2057400" y="6522695"/>
            <a:ext cx="4876800" cy="320675"/>
          </a:xfrm>
          <a:noFill/>
        </p:spPr>
        <p:txBody>
          <a:bodyPr/>
          <a:lstStyle/>
          <a:p>
            <a:r>
              <a:rPr lang="en-US" dirty="0" err="1" smtClean="0"/>
              <a:t>S.Nemecek</a:t>
            </a:r>
            <a:r>
              <a:rPr lang="en-US" dirty="0" smtClean="0"/>
              <a:t>:  Experiment ATLAS - first year of collisions</a:t>
            </a:r>
            <a:endParaRPr lang="en-US"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p:spPr>
        <p:txBody>
          <a:bodyPr/>
          <a:lstStyle/>
          <a:p>
            <a:endParaRPr lang="en-US" smtClean="0"/>
          </a:p>
          <a:p>
            <a:fld id="{6B36132F-E7CC-4907-93F0-ACE2282A8C3A}" type="slidenum">
              <a:rPr lang="en-US" sz="1000" smtClean="0"/>
              <a:pPr/>
              <a:t>4</a:t>
            </a:fld>
            <a:endParaRPr lang="en-US" sz="1000" smtClean="0"/>
          </a:p>
        </p:txBody>
      </p:sp>
      <p:sp>
        <p:nvSpPr>
          <p:cNvPr id="22531" name="Rectangle 2"/>
          <p:cNvSpPr>
            <a:spLocks noGrp="1" noChangeArrowheads="1"/>
          </p:cNvSpPr>
          <p:nvPr>
            <p:ph type="title"/>
          </p:nvPr>
        </p:nvSpPr>
        <p:spPr>
          <a:xfrm>
            <a:off x="457200" y="228600"/>
            <a:ext cx="7772400" cy="533400"/>
          </a:xfrm>
        </p:spPr>
        <p:txBody>
          <a:bodyPr/>
          <a:lstStyle/>
          <a:p>
            <a:pPr eaLnBrk="1" hangingPunct="1"/>
            <a:r>
              <a:rPr lang="cs-CZ" sz="2800" b="1" i="1" smtClean="0">
                <a:solidFill>
                  <a:srgbClr val="FF0000"/>
                </a:solidFill>
              </a:rPr>
              <a:t>Chápání vývoje vesmíru</a:t>
            </a:r>
            <a:endParaRPr lang="en-US" sz="2800" b="1" i="1" smtClean="0">
              <a:solidFill>
                <a:srgbClr val="FF0000"/>
              </a:solidFill>
            </a:endParaRPr>
          </a:p>
        </p:txBody>
      </p:sp>
      <p:pic>
        <p:nvPicPr>
          <p:cNvPr id="22532" name="Picture 3"/>
          <p:cNvPicPr>
            <a:picLocks noChangeAspect="1" noChangeArrowheads="1"/>
          </p:cNvPicPr>
          <p:nvPr/>
        </p:nvPicPr>
        <p:blipFill>
          <a:blip r:embed="rId3" cstate="print"/>
          <a:srcRect/>
          <a:stretch>
            <a:fillRect/>
          </a:stretch>
        </p:blipFill>
        <p:spPr bwMode="auto">
          <a:xfrm>
            <a:off x="609600" y="1524000"/>
            <a:ext cx="7666038" cy="4811713"/>
          </a:xfrm>
          <a:prstGeom prst="rect">
            <a:avLst/>
          </a:prstGeom>
          <a:noFill/>
          <a:ln w="9525">
            <a:noFill/>
            <a:miter lim="800000"/>
            <a:headEnd/>
            <a:tailEnd/>
          </a:ln>
        </p:spPr>
      </p:pic>
      <p:sp>
        <p:nvSpPr>
          <p:cNvPr id="22533" name="Text Box 4"/>
          <p:cNvSpPr txBox="1">
            <a:spLocks noChangeArrowheads="1"/>
          </p:cNvSpPr>
          <p:nvPr/>
        </p:nvSpPr>
        <p:spPr bwMode="auto">
          <a:xfrm>
            <a:off x="3376613" y="838200"/>
            <a:ext cx="1603375" cy="701675"/>
          </a:xfrm>
          <a:prstGeom prst="rect">
            <a:avLst/>
          </a:prstGeom>
          <a:noFill/>
          <a:ln w="9525">
            <a:noFill/>
            <a:miter lim="800000"/>
            <a:headEnd/>
            <a:tailEnd/>
          </a:ln>
        </p:spPr>
        <p:txBody>
          <a:bodyPr wrap="none">
            <a:spAutoFit/>
          </a:bodyPr>
          <a:lstStyle/>
          <a:p>
            <a:pPr algn="ctr" eaLnBrk="0" hangingPunct="0"/>
            <a:r>
              <a:rPr lang="en-US" sz="2000" b="1" dirty="0">
                <a:latin typeface="Helvetica" pitchFamily="1" charset="0"/>
              </a:rPr>
              <a:t>Electroweak </a:t>
            </a:r>
          </a:p>
          <a:p>
            <a:pPr algn="ctr" eaLnBrk="0" hangingPunct="0"/>
            <a:r>
              <a:rPr lang="en-US" sz="2000" b="1" dirty="0">
                <a:latin typeface="Helvetica" pitchFamily="1" charset="0"/>
              </a:rPr>
              <a:t>Transition</a:t>
            </a:r>
          </a:p>
        </p:txBody>
      </p:sp>
      <p:sp>
        <p:nvSpPr>
          <p:cNvPr id="22534" name="Text Box 5"/>
          <p:cNvSpPr txBox="1">
            <a:spLocks noChangeArrowheads="1"/>
          </p:cNvSpPr>
          <p:nvPr/>
        </p:nvSpPr>
        <p:spPr bwMode="auto">
          <a:xfrm>
            <a:off x="1055688" y="1143000"/>
            <a:ext cx="1589087" cy="396875"/>
          </a:xfrm>
          <a:prstGeom prst="rect">
            <a:avLst/>
          </a:prstGeom>
          <a:noFill/>
          <a:ln w="9525">
            <a:noFill/>
            <a:miter lim="800000"/>
            <a:headEnd/>
            <a:tailEnd/>
          </a:ln>
        </p:spPr>
        <p:txBody>
          <a:bodyPr wrap="none">
            <a:spAutoFit/>
          </a:bodyPr>
          <a:lstStyle/>
          <a:p>
            <a:pPr algn="ctr" eaLnBrk="0" hangingPunct="0"/>
            <a:r>
              <a:rPr lang="en-US" sz="2000" b="1" dirty="0">
                <a:solidFill>
                  <a:schemeClr val="accent2"/>
                </a:solidFill>
                <a:latin typeface="Helvetica" pitchFamily="1" charset="0"/>
              </a:rPr>
              <a:t>Unification ?</a:t>
            </a:r>
          </a:p>
        </p:txBody>
      </p:sp>
      <p:pic>
        <p:nvPicPr>
          <p:cNvPr id="776198" name="Picture 6"/>
          <p:cNvPicPr>
            <a:picLocks noChangeAspect="1" noChangeArrowheads="1"/>
          </p:cNvPicPr>
          <p:nvPr/>
        </p:nvPicPr>
        <p:blipFill>
          <a:blip r:embed="rId4" cstate="print"/>
          <a:srcRect/>
          <a:stretch>
            <a:fillRect/>
          </a:stretch>
        </p:blipFill>
        <p:spPr bwMode="auto">
          <a:xfrm>
            <a:off x="844550" y="1676400"/>
            <a:ext cx="561975" cy="609600"/>
          </a:xfrm>
          <a:prstGeom prst="rect">
            <a:avLst/>
          </a:prstGeom>
          <a:noFill/>
          <a:effectLst>
            <a:outerShdw dist="35921" dir="2700000" algn="ctr" rotWithShape="0">
              <a:srgbClr val="808080"/>
            </a:outerShdw>
          </a:effectLst>
        </p:spPr>
      </p:pic>
      <p:pic>
        <p:nvPicPr>
          <p:cNvPr id="776199" name="Picture 7"/>
          <p:cNvPicPr>
            <a:picLocks noChangeAspect="1" noChangeArrowheads="1"/>
          </p:cNvPicPr>
          <p:nvPr/>
        </p:nvPicPr>
        <p:blipFill>
          <a:blip r:embed="rId5" cstate="print"/>
          <a:srcRect/>
          <a:stretch>
            <a:fillRect/>
          </a:stretch>
        </p:blipFill>
        <p:spPr bwMode="auto">
          <a:xfrm>
            <a:off x="8299450" y="5715000"/>
            <a:ext cx="563563" cy="609600"/>
          </a:xfrm>
          <a:prstGeom prst="rect">
            <a:avLst/>
          </a:prstGeom>
          <a:noFill/>
          <a:effectLst>
            <a:outerShdw dist="35921" dir="2700000" algn="ctr" rotWithShape="0">
              <a:srgbClr val="808080"/>
            </a:outerShdw>
          </a:effectLst>
        </p:spPr>
      </p:pic>
      <p:sp>
        <p:nvSpPr>
          <p:cNvPr id="22537" name="TextovéPole 8"/>
          <p:cNvSpPr txBox="1">
            <a:spLocks noChangeArrowheads="1"/>
          </p:cNvSpPr>
          <p:nvPr/>
        </p:nvSpPr>
        <p:spPr bwMode="auto">
          <a:xfrm>
            <a:off x="7121525" y="5562600"/>
            <a:ext cx="1184275" cy="646113"/>
          </a:xfrm>
          <a:prstGeom prst="rect">
            <a:avLst/>
          </a:prstGeom>
          <a:solidFill>
            <a:schemeClr val="bg1"/>
          </a:solidFill>
          <a:ln w="9525">
            <a:noFill/>
            <a:miter lim="800000"/>
            <a:headEnd/>
            <a:tailEnd/>
          </a:ln>
        </p:spPr>
        <p:txBody>
          <a:bodyPr wrap="none">
            <a:spAutoFit/>
          </a:bodyPr>
          <a:lstStyle/>
          <a:p>
            <a:r>
              <a:rPr lang="cs-CZ"/>
              <a:t>15 miliard</a:t>
            </a:r>
          </a:p>
          <a:p>
            <a:r>
              <a:rPr lang="cs-CZ"/>
              <a:t>let</a:t>
            </a:r>
          </a:p>
        </p:txBody>
      </p:sp>
      <p:sp>
        <p:nvSpPr>
          <p:cNvPr id="22538" name="Zástupný symbol pro datum 9"/>
          <p:cNvSpPr>
            <a:spLocks noGrp="1"/>
          </p:cNvSpPr>
          <p:nvPr>
            <p:ph type="dt" sz="quarter" idx="10"/>
          </p:nvPr>
        </p:nvSpPr>
        <p:spPr>
          <a:noFill/>
        </p:spPr>
        <p:txBody>
          <a:bodyPr/>
          <a:lstStyle/>
          <a:p>
            <a:r>
              <a:rPr lang="cs-CZ" smtClean="0"/>
              <a:t>7.12.2010</a:t>
            </a:r>
            <a:endParaRPr lang="en-US" smtClean="0"/>
          </a:p>
        </p:txBody>
      </p:sp>
      <p:sp>
        <p:nvSpPr>
          <p:cNvPr id="22539" name="Zástupný symbol pro zápatí 10"/>
          <p:cNvSpPr>
            <a:spLocks noGrp="1"/>
          </p:cNvSpPr>
          <p:nvPr>
            <p:ph type="ftr" sz="quarter" idx="11"/>
          </p:nvPr>
        </p:nvSpPr>
        <p:spPr>
          <a:xfrm>
            <a:off x="3124200" y="6318250"/>
            <a:ext cx="2895600" cy="476250"/>
          </a:xfrm>
          <a:noFill/>
        </p:spPr>
        <p:txBody>
          <a:bodyPr/>
          <a:lstStyle/>
          <a:p>
            <a:r>
              <a:rPr lang="en-US" smtClean="0"/>
              <a:t>S.Nemecek:  Experiment ATLAS - first year of collisions</a:t>
            </a:r>
            <a:endParaRPr lang="en-US"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cs-CZ" smtClean="0">
                <a:solidFill>
                  <a:srgbClr val="FF0000"/>
                </a:solidFill>
              </a:rPr>
              <a:t> Měření mionů / hmoty Higgse</a:t>
            </a:r>
            <a:endParaRPr lang="en-US" smtClean="0">
              <a:solidFill>
                <a:srgbClr val="FF0000"/>
              </a:solidFill>
            </a:endParaRPr>
          </a:p>
        </p:txBody>
      </p:sp>
      <p:sp>
        <p:nvSpPr>
          <p:cNvPr id="83971" name="Rectangle 3"/>
          <p:cNvSpPr>
            <a:spLocks noGrp="1" noChangeArrowheads="1"/>
          </p:cNvSpPr>
          <p:nvPr>
            <p:ph type="body" idx="1"/>
          </p:nvPr>
        </p:nvSpPr>
        <p:spPr>
          <a:xfrm>
            <a:off x="457200" y="1447800"/>
            <a:ext cx="8229600" cy="4876800"/>
          </a:xfrm>
        </p:spPr>
        <p:txBody>
          <a:bodyPr>
            <a:normAutofit fontScale="70000" lnSpcReduction="20000"/>
          </a:bodyPr>
          <a:lstStyle/>
          <a:p>
            <a:pPr>
              <a:buFontTx/>
              <a:buNone/>
              <a:defRPr/>
            </a:pPr>
            <a:endParaRPr lang="cs-CZ" dirty="0" smtClean="0"/>
          </a:p>
          <a:p>
            <a:pPr lvl="1">
              <a:defRPr/>
            </a:pPr>
            <a:r>
              <a:rPr lang="cs-CZ" dirty="0" smtClean="0"/>
              <a:t>Průhyb dráhy </a:t>
            </a:r>
            <a:r>
              <a:rPr lang="cs-CZ" dirty="0" err="1" smtClean="0"/>
              <a:t>mionu</a:t>
            </a:r>
            <a:r>
              <a:rPr lang="cs-CZ" dirty="0" smtClean="0"/>
              <a:t> ( E </a:t>
            </a:r>
            <a:r>
              <a:rPr lang="en-US" dirty="0" smtClean="0"/>
              <a:t>~ </a:t>
            </a:r>
            <a:r>
              <a:rPr lang="cs-CZ" dirty="0" smtClean="0"/>
              <a:t>1 </a:t>
            </a:r>
            <a:r>
              <a:rPr lang="cs-CZ" dirty="0" err="1" smtClean="0"/>
              <a:t>TeV</a:t>
            </a:r>
            <a:r>
              <a:rPr lang="cs-CZ" dirty="0" smtClean="0"/>
              <a:t>)  v mg.poli (4T)  = pouze 500 µm</a:t>
            </a:r>
            <a:br>
              <a:rPr lang="cs-CZ" dirty="0" smtClean="0"/>
            </a:br>
            <a:r>
              <a:rPr lang="cs-CZ" dirty="0" smtClean="0"/>
              <a:t>+ rekonstrukce hmoty </a:t>
            </a:r>
            <a:r>
              <a:rPr lang="cs-CZ" dirty="0" err="1" smtClean="0"/>
              <a:t>Higgse</a:t>
            </a:r>
            <a:r>
              <a:rPr lang="cs-CZ" dirty="0" smtClean="0"/>
              <a:t>:</a:t>
            </a:r>
            <a:br>
              <a:rPr lang="cs-CZ" dirty="0" smtClean="0"/>
            </a:br>
            <a:r>
              <a:rPr lang="cs-CZ" dirty="0" smtClean="0"/>
              <a:t>potřebujeme přesnost měření průhybu alespoň 50µm </a:t>
            </a:r>
          </a:p>
          <a:p>
            <a:pPr lvl="1">
              <a:defRPr/>
            </a:pPr>
            <a:endParaRPr lang="cs-CZ" dirty="0" smtClean="0"/>
          </a:p>
          <a:p>
            <a:pPr>
              <a:defRPr/>
            </a:pPr>
            <a:r>
              <a:rPr lang="cs-CZ" dirty="0" smtClean="0"/>
              <a:t>Chybu ovlivňuje: </a:t>
            </a:r>
          </a:p>
          <a:p>
            <a:pPr lvl="1">
              <a:defRPr/>
            </a:pPr>
            <a:r>
              <a:rPr lang="cs-CZ" dirty="0" smtClean="0"/>
              <a:t>neurčitost při měření souřadnice pomocí MDT </a:t>
            </a:r>
          </a:p>
          <a:p>
            <a:pPr lvl="2">
              <a:defRPr/>
            </a:pPr>
            <a:r>
              <a:rPr lang="cs-CZ" dirty="0" smtClean="0"/>
              <a:t>Testy s </a:t>
            </a:r>
            <a:r>
              <a:rPr lang="cs-CZ" dirty="0" err="1" smtClean="0"/>
              <a:t>mionovými</a:t>
            </a:r>
            <a:r>
              <a:rPr lang="cs-CZ" dirty="0" smtClean="0"/>
              <a:t> svazky na povrchu ukázaly dostatečnou přesnost</a:t>
            </a:r>
          </a:p>
          <a:p>
            <a:pPr lvl="1">
              <a:defRPr/>
            </a:pPr>
            <a:r>
              <a:rPr lang="cs-CZ" dirty="0" smtClean="0"/>
              <a:t>znalost vzájemné polohy komor</a:t>
            </a:r>
          </a:p>
          <a:p>
            <a:pPr lvl="2">
              <a:defRPr/>
            </a:pPr>
            <a:r>
              <a:rPr lang="cs-CZ" dirty="0" smtClean="0"/>
              <a:t> ( laser, zrcadla + CCD = RASNIK systém měří neustále aktuální polohu)  =&gt;  chyba 20µm</a:t>
            </a:r>
          </a:p>
          <a:p>
            <a:pPr lvl="1">
              <a:defRPr/>
            </a:pPr>
            <a:r>
              <a:rPr lang="cs-CZ" dirty="0" smtClean="0"/>
              <a:t>znalost průběhu magnetického pole, požadavek na odchylky &lt; 1 až 2 </a:t>
            </a:r>
            <a:r>
              <a:rPr lang="cs-CZ" dirty="0" err="1" smtClean="0"/>
              <a:t>mT</a:t>
            </a:r>
            <a:r>
              <a:rPr lang="cs-CZ" dirty="0" smtClean="0"/>
              <a:t> </a:t>
            </a:r>
          </a:p>
          <a:p>
            <a:pPr lvl="2">
              <a:defRPr/>
            </a:pPr>
            <a:r>
              <a:rPr lang="cs-CZ" dirty="0" err="1" smtClean="0"/>
              <a:t>Hallovy</a:t>
            </a:r>
            <a:r>
              <a:rPr lang="cs-CZ" dirty="0" smtClean="0"/>
              <a:t> sondy  měří s přesností 0,5mT z měření se nejdříve určí přesná poloha cívek a  pole se dopočítá v celém objemu</a:t>
            </a:r>
          </a:p>
          <a:p>
            <a:pPr lvl="1">
              <a:defRPr/>
            </a:pPr>
            <a:endParaRPr lang="cs-CZ" dirty="0" smtClean="0"/>
          </a:p>
          <a:p>
            <a:pPr>
              <a:buFontTx/>
              <a:buNone/>
              <a:defRPr/>
            </a:pPr>
            <a:endParaRPr lang="cs-CZ" dirty="0" smtClean="0"/>
          </a:p>
          <a:p>
            <a:pPr lvl="1">
              <a:defRPr/>
            </a:pPr>
            <a:endParaRPr lang="cs-CZ" dirty="0" smtClean="0"/>
          </a:p>
          <a:p>
            <a:pPr lvl="1">
              <a:buFontTx/>
              <a:buNone/>
              <a:defRPr/>
            </a:pPr>
            <a:endParaRPr lang="cs-CZ" dirty="0" smtClean="0"/>
          </a:p>
        </p:txBody>
      </p:sp>
      <p:sp>
        <p:nvSpPr>
          <p:cNvPr id="58372" name="Zástupný symbol pro datum 3"/>
          <p:cNvSpPr>
            <a:spLocks noGrp="1"/>
          </p:cNvSpPr>
          <p:nvPr>
            <p:ph type="dt" sz="quarter" idx="10"/>
          </p:nvPr>
        </p:nvSpPr>
        <p:spPr>
          <a:noFill/>
        </p:spPr>
        <p:txBody>
          <a:bodyPr/>
          <a:lstStyle/>
          <a:p>
            <a:r>
              <a:rPr lang="cs-CZ" smtClean="0"/>
              <a:t>7.12.2010</a:t>
            </a:r>
            <a:endParaRPr lang="en-US" smtClean="0"/>
          </a:p>
        </p:txBody>
      </p:sp>
      <p:sp>
        <p:nvSpPr>
          <p:cNvPr id="58373" name="Zástupný symbol pro číslo snímku 4"/>
          <p:cNvSpPr>
            <a:spLocks noGrp="1"/>
          </p:cNvSpPr>
          <p:nvPr>
            <p:ph type="sldNum" sz="quarter" idx="12"/>
          </p:nvPr>
        </p:nvSpPr>
        <p:spPr>
          <a:noFill/>
        </p:spPr>
        <p:txBody>
          <a:bodyPr/>
          <a:lstStyle/>
          <a:p>
            <a:fld id="{FD8F9AB3-AAA0-43FA-B50F-5CCCA4D10B7C}" type="slidenum">
              <a:rPr lang="en-US" smtClean="0"/>
              <a:pPr/>
              <a:t>40</a:t>
            </a:fld>
            <a:endParaRPr lang="en-US" smtClean="0"/>
          </a:p>
        </p:txBody>
      </p:sp>
      <p:sp>
        <p:nvSpPr>
          <p:cNvPr id="58374" name="Zástupný symbol pro zápatí 5"/>
          <p:cNvSpPr>
            <a:spLocks noGrp="1"/>
          </p:cNvSpPr>
          <p:nvPr>
            <p:ph type="ftr" sz="quarter" idx="11"/>
          </p:nvPr>
        </p:nvSpPr>
        <p:spPr>
          <a:noFill/>
        </p:spPr>
        <p:txBody>
          <a:bodyPr/>
          <a:lstStyle/>
          <a:p>
            <a:r>
              <a:rPr lang="en-US" smtClean="0"/>
              <a:t>S.Nemecek:  Experiment ATLAS - first year of collisions</a:t>
            </a:r>
            <a:endParaRPr lang="en-US"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smtClean="0"/>
              <a:t>M</a:t>
            </a:r>
            <a:r>
              <a:rPr lang="en-US" baseline="-25000" smtClean="0"/>
              <a:t>H </a:t>
            </a:r>
            <a:r>
              <a:rPr lang="en-US" smtClean="0"/>
              <a:t>&gt; 130 … is easier</a:t>
            </a:r>
          </a:p>
        </p:txBody>
      </p:sp>
      <p:sp>
        <p:nvSpPr>
          <p:cNvPr id="59395" name="Rectangle 4"/>
          <p:cNvSpPr>
            <a:spLocks noChangeArrowheads="1"/>
          </p:cNvSpPr>
          <p:nvPr/>
        </p:nvSpPr>
        <p:spPr bwMode="auto">
          <a:xfrm>
            <a:off x="352425" y="1289050"/>
            <a:ext cx="1962150" cy="400050"/>
          </a:xfrm>
          <a:prstGeom prst="rect">
            <a:avLst/>
          </a:prstGeom>
          <a:noFill/>
          <a:ln w="9525">
            <a:noFill/>
            <a:miter lim="800000"/>
            <a:headEnd/>
            <a:tailEnd/>
          </a:ln>
        </p:spPr>
        <p:txBody>
          <a:bodyPr wrap="none">
            <a:spAutoFit/>
          </a:bodyPr>
          <a:lstStyle/>
          <a:p>
            <a:r>
              <a:rPr lang="en-US" sz="2000">
                <a:solidFill>
                  <a:srgbClr val="16225C"/>
                </a:solidFill>
                <a:latin typeface="Tahoma" pitchFamily="34" charset="0"/>
              </a:rPr>
              <a:t>m</a:t>
            </a:r>
            <a:r>
              <a:rPr lang="en-US" sz="2000" baseline="-25000">
                <a:solidFill>
                  <a:srgbClr val="16225C"/>
                </a:solidFill>
                <a:latin typeface="Tahoma" pitchFamily="34" charset="0"/>
              </a:rPr>
              <a:t>H</a:t>
            </a:r>
            <a:r>
              <a:rPr lang="en-US" sz="2000">
                <a:solidFill>
                  <a:srgbClr val="16225C"/>
                </a:solidFill>
                <a:latin typeface="Tahoma" pitchFamily="34" charset="0"/>
              </a:rPr>
              <a:t> &gt; 130 GeV</a:t>
            </a:r>
            <a:r>
              <a:rPr lang="en-US" sz="2000" baseline="-25000">
                <a:solidFill>
                  <a:srgbClr val="16225C"/>
                </a:solidFill>
                <a:latin typeface="Tahoma" pitchFamily="34" charset="0"/>
              </a:rPr>
              <a:t> </a:t>
            </a:r>
            <a:r>
              <a:rPr lang="en-US" sz="2000">
                <a:solidFill>
                  <a:srgbClr val="16225C"/>
                </a:solidFill>
                <a:latin typeface="Tahoma" pitchFamily="34" charset="0"/>
              </a:rPr>
              <a:t>:</a:t>
            </a:r>
          </a:p>
        </p:txBody>
      </p:sp>
      <p:sp>
        <p:nvSpPr>
          <p:cNvPr id="59396" name="Rectangle 5"/>
          <p:cNvSpPr>
            <a:spLocks noChangeArrowheads="1"/>
          </p:cNvSpPr>
          <p:nvPr/>
        </p:nvSpPr>
        <p:spPr bwMode="auto">
          <a:xfrm>
            <a:off x="2071688" y="1290638"/>
            <a:ext cx="5892800" cy="396875"/>
          </a:xfrm>
          <a:prstGeom prst="rect">
            <a:avLst/>
          </a:prstGeom>
          <a:noFill/>
          <a:ln w="9525">
            <a:noFill/>
            <a:miter lim="800000"/>
            <a:headEnd/>
            <a:tailEnd/>
          </a:ln>
        </p:spPr>
        <p:txBody>
          <a:bodyPr wrap="none">
            <a:spAutoFit/>
          </a:bodyPr>
          <a:lstStyle/>
          <a:p>
            <a:r>
              <a:rPr lang="cs-CZ" sz="2000">
                <a:solidFill>
                  <a:srgbClr val="16225C"/>
                </a:solidFill>
                <a:latin typeface="Tahoma" pitchFamily="34" charset="0"/>
              </a:rPr>
              <a:t> </a:t>
            </a:r>
            <a:r>
              <a:rPr lang="en-US" sz="2000">
                <a:solidFill>
                  <a:srgbClr val="16225C"/>
                </a:solidFill>
                <a:latin typeface="Tahoma" pitchFamily="34" charset="0"/>
              </a:rPr>
              <a:t>H </a:t>
            </a:r>
            <a:r>
              <a:rPr lang="en-US" sz="2000">
                <a:solidFill>
                  <a:srgbClr val="16225C"/>
                </a:solidFill>
                <a:sym typeface="Symbol" pitchFamily="18" charset="2"/>
              </a:rPr>
              <a:t> </a:t>
            </a:r>
            <a:r>
              <a:rPr lang="en-US" sz="2000">
                <a:solidFill>
                  <a:srgbClr val="16225C"/>
                </a:solidFill>
                <a:latin typeface="Tahoma" pitchFamily="34" charset="0"/>
              </a:rPr>
              <a:t>ZZ</a:t>
            </a:r>
            <a:r>
              <a:rPr lang="en-US" sz="2000" baseline="30000">
                <a:solidFill>
                  <a:srgbClr val="16225C"/>
                </a:solidFill>
                <a:latin typeface="Tahoma" pitchFamily="34" charset="0"/>
              </a:rPr>
              <a:t>(*)</a:t>
            </a:r>
            <a:r>
              <a:rPr lang="en-US" sz="2000">
                <a:solidFill>
                  <a:srgbClr val="16225C"/>
                </a:solidFill>
                <a:sym typeface="Symbol" pitchFamily="18" charset="2"/>
              </a:rPr>
              <a:t> </a:t>
            </a:r>
            <a:r>
              <a:rPr lang="en-US" sz="2000">
                <a:solidFill>
                  <a:srgbClr val="16225C"/>
                </a:solidFill>
              </a:rPr>
              <a:t> </a:t>
            </a:r>
            <a:r>
              <a:rPr lang="en-US" sz="2000">
                <a:solidFill>
                  <a:srgbClr val="16225C"/>
                </a:solidFill>
                <a:sym typeface="Symbol" pitchFamily="18" charset="2"/>
              </a:rPr>
              <a:t> </a:t>
            </a:r>
            <a:r>
              <a:rPr lang="en-US" sz="2000">
                <a:solidFill>
                  <a:srgbClr val="16225C"/>
                </a:solidFill>
                <a:latin typeface="Tahoma" pitchFamily="34" charset="0"/>
              </a:rPr>
              <a:t>4l  (gold-plated),  H</a:t>
            </a:r>
            <a:r>
              <a:rPr lang="en-US" sz="2000">
                <a:solidFill>
                  <a:srgbClr val="16225C"/>
                </a:solidFill>
              </a:rPr>
              <a:t> </a:t>
            </a:r>
            <a:r>
              <a:rPr lang="en-US" sz="2000">
                <a:solidFill>
                  <a:srgbClr val="16225C"/>
                </a:solidFill>
                <a:sym typeface="Symbol" pitchFamily="18" charset="2"/>
              </a:rPr>
              <a:t> </a:t>
            </a:r>
            <a:r>
              <a:rPr lang="en-US" sz="2000">
                <a:solidFill>
                  <a:srgbClr val="16225C"/>
                </a:solidFill>
                <a:latin typeface="Tahoma" pitchFamily="34" charset="0"/>
              </a:rPr>
              <a:t>WW</a:t>
            </a:r>
            <a:r>
              <a:rPr lang="en-US" sz="2000" baseline="30000">
                <a:solidFill>
                  <a:srgbClr val="16225C"/>
                </a:solidFill>
                <a:latin typeface="Tahoma" pitchFamily="34" charset="0"/>
              </a:rPr>
              <a:t>(*)</a:t>
            </a:r>
            <a:r>
              <a:rPr lang="en-US" sz="2000" baseline="30000">
                <a:solidFill>
                  <a:srgbClr val="16225C"/>
                </a:solidFill>
                <a:sym typeface="Symbol" pitchFamily="18" charset="2"/>
              </a:rPr>
              <a:t> </a:t>
            </a:r>
            <a:r>
              <a:rPr lang="en-US" sz="2000">
                <a:solidFill>
                  <a:srgbClr val="16225C"/>
                </a:solidFill>
                <a:sym typeface="Symbol" pitchFamily="18" charset="2"/>
              </a:rPr>
              <a:t> </a:t>
            </a:r>
            <a:r>
              <a:rPr lang="en-US" sz="2000">
                <a:solidFill>
                  <a:srgbClr val="16225C"/>
                </a:solidFill>
                <a:latin typeface="Tahoma" pitchFamily="34" charset="0"/>
              </a:rPr>
              <a:t>l</a:t>
            </a:r>
            <a:r>
              <a:rPr lang="en-US" sz="2000">
                <a:solidFill>
                  <a:srgbClr val="16225C"/>
                </a:solidFill>
                <a:sym typeface="Symbol" pitchFamily="18" charset="2"/>
              </a:rPr>
              <a:t> </a:t>
            </a:r>
            <a:r>
              <a:rPr lang="en-US" sz="2000">
                <a:solidFill>
                  <a:srgbClr val="16225C"/>
                </a:solidFill>
                <a:latin typeface="Tahoma" pitchFamily="34" charset="0"/>
              </a:rPr>
              <a:t>l</a:t>
            </a:r>
            <a:r>
              <a:rPr lang="en-US" sz="2000">
                <a:solidFill>
                  <a:srgbClr val="16225C"/>
                </a:solidFill>
                <a:sym typeface="Symbol" pitchFamily="18" charset="2"/>
              </a:rPr>
              <a:t></a:t>
            </a:r>
            <a:endParaRPr lang="en-US" sz="2000">
              <a:solidFill>
                <a:srgbClr val="16225C"/>
              </a:solidFill>
              <a:sym typeface="MT Extra" pitchFamily="18" charset="2"/>
            </a:endParaRPr>
          </a:p>
        </p:txBody>
      </p:sp>
      <p:sp>
        <p:nvSpPr>
          <p:cNvPr id="59397" name="Text Box 7"/>
          <p:cNvSpPr txBox="1">
            <a:spLocks noChangeArrowheads="1"/>
          </p:cNvSpPr>
          <p:nvPr/>
        </p:nvSpPr>
        <p:spPr bwMode="auto">
          <a:xfrm>
            <a:off x="663575" y="5919788"/>
            <a:ext cx="2965450" cy="338137"/>
          </a:xfrm>
          <a:prstGeom prst="rect">
            <a:avLst/>
          </a:prstGeom>
          <a:noFill/>
          <a:ln w="9525">
            <a:noFill/>
            <a:miter lim="800000"/>
            <a:headEnd/>
            <a:tailEnd/>
          </a:ln>
        </p:spPr>
        <p:txBody>
          <a:bodyPr wrap="none">
            <a:spAutoFit/>
          </a:bodyPr>
          <a:lstStyle/>
          <a:p>
            <a:r>
              <a:rPr lang="en-US" sz="1600">
                <a:latin typeface="Tahoma" pitchFamily="34" charset="0"/>
              </a:rPr>
              <a:t>May be observed with  3-4 fb</a:t>
            </a:r>
            <a:r>
              <a:rPr lang="en-US" sz="1600" baseline="30000">
                <a:latin typeface="Tahoma" pitchFamily="34" charset="0"/>
              </a:rPr>
              <a:t>-1</a:t>
            </a:r>
            <a:endParaRPr lang="en-US" sz="1600" baseline="30000">
              <a:latin typeface="Comic Sans MS" pitchFamily="66" charset="0"/>
            </a:endParaRPr>
          </a:p>
        </p:txBody>
      </p:sp>
      <p:sp>
        <p:nvSpPr>
          <p:cNvPr id="59398" name="Text Box 8"/>
          <p:cNvSpPr txBox="1">
            <a:spLocks noChangeArrowheads="1"/>
          </p:cNvSpPr>
          <p:nvPr/>
        </p:nvSpPr>
        <p:spPr bwMode="auto">
          <a:xfrm>
            <a:off x="4267200" y="1981200"/>
            <a:ext cx="4876800" cy="3816350"/>
          </a:xfrm>
          <a:prstGeom prst="rect">
            <a:avLst/>
          </a:prstGeom>
          <a:noFill/>
          <a:ln w="12700">
            <a:noFill/>
            <a:miter lim="800000"/>
            <a:headEnd/>
            <a:tailEnd/>
          </a:ln>
        </p:spPr>
        <p:txBody>
          <a:bodyPr>
            <a:spAutoFit/>
          </a:bodyPr>
          <a:lstStyle/>
          <a:p>
            <a:r>
              <a:rPr lang="en-US" sz="1600">
                <a:solidFill>
                  <a:srgbClr val="000066"/>
                </a:solidFill>
                <a:latin typeface="Tahoma" pitchFamily="34" charset="0"/>
              </a:rPr>
              <a:t>H </a:t>
            </a:r>
            <a:r>
              <a:rPr lang="en-US" sz="1600">
                <a:solidFill>
                  <a:srgbClr val="000066"/>
                </a:solidFill>
                <a:latin typeface="Symbol" pitchFamily="18" charset="2"/>
                <a:sym typeface="Symbol" pitchFamily="18" charset="2"/>
              </a:rPr>
              <a:t></a:t>
            </a:r>
            <a:r>
              <a:rPr lang="en-US" sz="1600">
                <a:solidFill>
                  <a:srgbClr val="000066"/>
                </a:solidFill>
                <a:latin typeface="Tahoma" pitchFamily="34" charset="0"/>
              </a:rPr>
              <a:t> 4l :  low-rate but very clean :  </a:t>
            </a:r>
            <a:br>
              <a:rPr lang="en-US" sz="1600">
                <a:solidFill>
                  <a:srgbClr val="000066"/>
                </a:solidFill>
                <a:latin typeface="Tahoma" pitchFamily="34" charset="0"/>
              </a:rPr>
            </a:br>
            <a:r>
              <a:rPr lang="en-US" sz="1600">
                <a:solidFill>
                  <a:srgbClr val="000066"/>
                </a:solidFill>
                <a:latin typeface="Tahoma" pitchFamily="34" charset="0"/>
              </a:rPr>
              <a:t>	narrow mass peak, small background</a:t>
            </a:r>
            <a:endParaRPr lang="en-US" sz="1600">
              <a:solidFill>
                <a:srgbClr val="990066"/>
              </a:solidFill>
              <a:latin typeface="Tahoma" pitchFamily="34" charset="0"/>
            </a:endParaRPr>
          </a:p>
          <a:p>
            <a:pPr lvl="1">
              <a:buFont typeface="Times" pitchFamily="18" charset="0"/>
              <a:buChar char="•"/>
            </a:pPr>
            <a:r>
              <a:rPr lang="en-US" sz="1600">
                <a:latin typeface="Tahoma" pitchFamily="34" charset="0"/>
              </a:rPr>
              <a:t> requires:  </a:t>
            </a:r>
          </a:p>
          <a:p>
            <a:r>
              <a:rPr lang="en-US" sz="1600">
                <a:latin typeface="Tahoma" pitchFamily="34" charset="0"/>
              </a:rPr>
              <a:t> 	 </a:t>
            </a:r>
            <a:r>
              <a:rPr lang="en-US" sz="1600">
                <a:solidFill>
                  <a:srgbClr val="000066"/>
                </a:solidFill>
                <a:latin typeface="Tahoma" pitchFamily="34" charset="0"/>
              </a:rPr>
              <a:t>~ 90%  e</a:t>
            </a:r>
            <a:r>
              <a:rPr lang="en-US" sz="1600">
                <a:solidFill>
                  <a:srgbClr val="000066"/>
                </a:solidFill>
                <a:latin typeface="Symbol" pitchFamily="18" charset="2"/>
                <a:sym typeface="Symbol" pitchFamily="18" charset="2"/>
              </a:rPr>
              <a:t></a:t>
            </a:r>
            <a:r>
              <a:rPr lang="en-US">
                <a:solidFill>
                  <a:srgbClr val="000066"/>
                </a:solidFill>
                <a:latin typeface="Symbol" pitchFamily="18" charset="2"/>
                <a:sym typeface="Symbol" pitchFamily="18" charset="2"/>
              </a:rPr>
              <a:t></a:t>
            </a:r>
            <a:r>
              <a:rPr lang="en-US" sz="1600">
                <a:solidFill>
                  <a:srgbClr val="000066"/>
                </a:solidFill>
                <a:latin typeface="Symbol" pitchFamily="18" charset="2"/>
                <a:sym typeface="Symbol" pitchFamily="18" charset="2"/>
              </a:rPr>
              <a:t></a:t>
            </a:r>
            <a:r>
              <a:rPr lang="en-US" sz="1600">
                <a:solidFill>
                  <a:srgbClr val="000066"/>
                </a:solidFill>
                <a:latin typeface="Tahoma" pitchFamily="34" charset="0"/>
              </a:rPr>
              <a:t>efficiency  at  low p</a:t>
            </a:r>
            <a:r>
              <a:rPr lang="en-US" sz="1600" baseline="-25000">
                <a:solidFill>
                  <a:srgbClr val="000066"/>
                </a:solidFill>
                <a:latin typeface="Tahoma" pitchFamily="34" charset="0"/>
              </a:rPr>
              <a:t>T</a:t>
            </a:r>
            <a:br>
              <a:rPr lang="en-US" sz="1600" baseline="-25000">
                <a:solidFill>
                  <a:srgbClr val="000066"/>
                </a:solidFill>
                <a:latin typeface="Tahoma" pitchFamily="34" charset="0"/>
              </a:rPr>
            </a:br>
            <a:r>
              <a:rPr lang="en-US" sz="1600">
                <a:solidFill>
                  <a:schemeClr val="tx2"/>
                </a:solidFill>
                <a:latin typeface="Tahoma" pitchFamily="34" charset="0"/>
              </a:rPr>
              <a:t> 	 </a:t>
            </a:r>
            <a:r>
              <a:rPr lang="en-US" sz="1600">
                <a:solidFill>
                  <a:srgbClr val="000066"/>
                </a:solidFill>
                <a:latin typeface="Symbol" pitchFamily="18" charset="2"/>
                <a:sym typeface="Symbol" pitchFamily="18" charset="2"/>
              </a:rPr>
              <a:t></a:t>
            </a:r>
            <a:r>
              <a:rPr lang="en-US" sz="1600">
                <a:solidFill>
                  <a:srgbClr val="000066"/>
                </a:solidFill>
                <a:latin typeface="Tahoma" pitchFamily="34" charset="0"/>
              </a:rPr>
              <a:t> /m ~ 1%, tails &lt; 10%</a:t>
            </a:r>
            <a:r>
              <a:rPr lang="en-US" sz="1600">
                <a:solidFill>
                  <a:srgbClr val="FF0000"/>
                </a:solidFill>
                <a:latin typeface="Tahoma" pitchFamily="34" charset="0"/>
              </a:rPr>
              <a:t> </a:t>
            </a:r>
            <a:r>
              <a:rPr lang="en-US" sz="1600">
                <a:solidFill>
                  <a:schemeClr val="tx2"/>
                </a:solidFill>
                <a:latin typeface="Symbol" pitchFamily="18" charset="2"/>
                <a:sym typeface="Symbol" pitchFamily="18" charset="2"/>
              </a:rPr>
              <a:t></a:t>
            </a:r>
            <a:r>
              <a:rPr lang="en-US" sz="1600">
                <a:solidFill>
                  <a:schemeClr val="tx2"/>
                </a:solidFill>
                <a:latin typeface="Tahoma" pitchFamily="34" charset="0"/>
              </a:rPr>
              <a:t> good 		quality of E, p measurements in 		ECAL and tracker</a:t>
            </a:r>
          </a:p>
          <a:p>
            <a:pPr lvl="1">
              <a:buFont typeface="Times" pitchFamily="18" charset="0"/>
              <a:buChar char="•"/>
            </a:pPr>
            <a:r>
              <a:rPr lang="en-US" sz="1600">
                <a:solidFill>
                  <a:schemeClr val="tx2"/>
                </a:solidFill>
                <a:latin typeface="Tahoma" pitchFamily="34" charset="0"/>
              </a:rPr>
              <a:t> </a:t>
            </a:r>
            <a:r>
              <a:rPr lang="en-US" sz="1600">
                <a:solidFill>
                  <a:srgbClr val="006600"/>
                </a:solidFill>
                <a:latin typeface="Tahoma" pitchFamily="34" charset="0"/>
              </a:rPr>
              <a:t>background dominated by irreducible 		ZZ production</a:t>
            </a:r>
            <a:r>
              <a:rPr lang="en-US" sz="1600">
                <a:solidFill>
                  <a:schemeClr val="tx2"/>
                </a:solidFill>
                <a:latin typeface="Tahoma" pitchFamily="34" charset="0"/>
              </a:rPr>
              <a:t> (tt and Zbb rejected by 		Z-mass constraint, and lepton isolation 		and impact parameter)</a:t>
            </a:r>
          </a:p>
          <a:p>
            <a:endParaRPr lang="en-US" sz="1600">
              <a:solidFill>
                <a:schemeClr val="tx2"/>
              </a:solidFill>
              <a:latin typeface="Tahoma" pitchFamily="34" charset="0"/>
            </a:endParaRPr>
          </a:p>
          <a:p>
            <a:r>
              <a:rPr lang="en-US" sz="1600">
                <a:solidFill>
                  <a:srgbClr val="CC0000"/>
                </a:solidFill>
                <a:latin typeface="Tahoma" pitchFamily="34" charset="0"/>
              </a:rPr>
              <a:t>H </a:t>
            </a:r>
            <a:r>
              <a:rPr lang="en-US" sz="1600">
                <a:solidFill>
                  <a:srgbClr val="CC0000"/>
                </a:solidFill>
                <a:latin typeface="Symbol" pitchFamily="18" charset="2"/>
                <a:sym typeface="Symbol" pitchFamily="18" charset="2"/>
              </a:rPr>
              <a:t></a:t>
            </a:r>
            <a:r>
              <a:rPr lang="en-US" sz="1600">
                <a:solidFill>
                  <a:srgbClr val="CC0000"/>
                </a:solidFill>
                <a:latin typeface="Tahoma" pitchFamily="34" charset="0"/>
              </a:rPr>
              <a:t> WW </a:t>
            </a:r>
            <a:r>
              <a:rPr lang="en-US" sz="1600">
                <a:solidFill>
                  <a:srgbClr val="CC0000"/>
                </a:solidFill>
                <a:latin typeface="Symbol" pitchFamily="18" charset="2"/>
                <a:sym typeface="Symbol" pitchFamily="18" charset="2"/>
              </a:rPr>
              <a:t></a:t>
            </a:r>
            <a:r>
              <a:rPr lang="en-US" sz="1600">
                <a:solidFill>
                  <a:srgbClr val="CC0000"/>
                </a:solidFill>
                <a:latin typeface="Tahoma" pitchFamily="34" charset="0"/>
              </a:rPr>
              <a:t> l</a:t>
            </a:r>
            <a:r>
              <a:rPr lang="en-US" sz="1600">
                <a:solidFill>
                  <a:srgbClr val="CC0000"/>
                </a:solidFill>
                <a:latin typeface="Symbol" pitchFamily="18" charset="2"/>
                <a:sym typeface="Symbol" pitchFamily="18" charset="2"/>
              </a:rPr>
              <a:t></a:t>
            </a:r>
            <a:r>
              <a:rPr lang="en-US" sz="1600">
                <a:solidFill>
                  <a:srgbClr val="CC0000"/>
                </a:solidFill>
                <a:latin typeface="Tahoma" pitchFamily="34" charset="0"/>
              </a:rPr>
              <a:t>l</a:t>
            </a:r>
            <a:r>
              <a:rPr lang="en-US" sz="1600">
                <a:solidFill>
                  <a:srgbClr val="CC0000"/>
                </a:solidFill>
                <a:latin typeface="Symbol" pitchFamily="18" charset="2"/>
                <a:sym typeface="Symbol" pitchFamily="18" charset="2"/>
              </a:rPr>
              <a:t></a:t>
            </a:r>
            <a:r>
              <a:rPr lang="en-US" sz="1600">
                <a:solidFill>
                  <a:srgbClr val="CC0000"/>
                </a:solidFill>
                <a:latin typeface="Tahoma" pitchFamily="34" charset="0"/>
              </a:rPr>
              <a:t> : high rate (~ 100 evts/expt) 		but no mass peak</a:t>
            </a:r>
            <a:r>
              <a:rPr lang="en-US" sz="1600">
                <a:latin typeface="Tahoma" pitchFamily="34" charset="0"/>
              </a:rPr>
              <a:t> </a:t>
            </a:r>
          </a:p>
          <a:p>
            <a:r>
              <a:rPr lang="en-US" sz="1600">
                <a:latin typeface="Symbol" pitchFamily="18" charset="2"/>
                <a:sym typeface="Symbol" pitchFamily="18" charset="2"/>
              </a:rPr>
              <a:t>	</a:t>
            </a:r>
            <a:r>
              <a:rPr lang="en-US" sz="1600">
                <a:latin typeface="Tahoma" pitchFamily="34" charset="0"/>
              </a:rPr>
              <a:t>  not ideal for early discovery …</a:t>
            </a:r>
          </a:p>
        </p:txBody>
      </p:sp>
      <p:pic>
        <p:nvPicPr>
          <p:cNvPr id="59399" name="Picture 9"/>
          <p:cNvPicPr>
            <a:picLocks noChangeAspect="1" noChangeArrowheads="1"/>
          </p:cNvPicPr>
          <p:nvPr/>
        </p:nvPicPr>
        <p:blipFill>
          <a:blip r:embed="rId3" cstate="print"/>
          <a:srcRect/>
          <a:stretch>
            <a:fillRect/>
          </a:stretch>
        </p:blipFill>
        <p:spPr bwMode="auto">
          <a:xfrm>
            <a:off x="352425" y="2590800"/>
            <a:ext cx="4156075" cy="3289300"/>
          </a:xfrm>
          <a:prstGeom prst="rect">
            <a:avLst/>
          </a:prstGeom>
          <a:noFill/>
          <a:ln w="9525">
            <a:noFill/>
            <a:round/>
            <a:headEnd/>
            <a:tailEnd/>
          </a:ln>
        </p:spPr>
      </p:pic>
      <p:sp>
        <p:nvSpPr>
          <p:cNvPr id="59400" name="Rectangle 10"/>
          <p:cNvSpPr>
            <a:spLocks noChangeArrowheads="1"/>
          </p:cNvSpPr>
          <p:nvPr/>
        </p:nvSpPr>
        <p:spPr bwMode="auto">
          <a:xfrm>
            <a:off x="1028700" y="2362200"/>
            <a:ext cx="2055813" cy="330200"/>
          </a:xfrm>
          <a:prstGeom prst="rect">
            <a:avLst/>
          </a:prstGeom>
          <a:noFill/>
          <a:ln w="9525">
            <a:solidFill>
              <a:schemeClr val="tx1"/>
            </a:solidFill>
            <a:miter lim="800000"/>
            <a:headEnd/>
            <a:tailEnd/>
          </a:ln>
        </p:spPr>
        <p:txBody>
          <a:bodyPr>
            <a:spAutoFit/>
          </a:bodyPr>
          <a:lstStyle/>
          <a:p>
            <a:r>
              <a:rPr lang="en-US" sz="1500">
                <a:latin typeface="Tahoma" pitchFamily="34" charset="0"/>
                <a:ea typeface="ヒラギノ角ゴ Pro W3" pitchFamily="1" charset="-128"/>
              </a:rPr>
              <a:t>H</a:t>
            </a:r>
            <a:r>
              <a:rPr lang="en-US" sz="1500">
                <a:latin typeface="Comic Sans MS" pitchFamily="66" charset="0"/>
                <a:ea typeface="ヒラギノ角ゴ Pro W3" pitchFamily="1" charset="-128"/>
              </a:rPr>
              <a:t> </a:t>
            </a:r>
            <a:r>
              <a:rPr lang="en-US" sz="1500">
                <a:latin typeface="Comic Sans MS" pitchFamily="66" charset="0"/>
                <a:ea typeface="ヒラギノ角ゴ Pro W3" pitchFamily="1" charset="-128"/>
                <a:sym typeface="Symbol" pitchFamily="18" charset="2"/>
              </a:rPr>
              <a:t></a:t>
            </a:r>
            <a:r>
              <a:rPr lang="en-US" sz="1500">
                <a:latin typeface="Comic Sans MS" pitchFamily="66" charset="0"/>
                <a:ea typeface="ヒラギノ角ゴ Pro W3" pitchFamily="1" charset="-128"/>
              </a:rPr>
              <a:t> </a:t>
            </a:r>
            <a:r>
              <a:rPr lang="en-US" sz="1500">
                <a:latin typeface="Tahoma" pitchFamily="34" charset="0"/>
                <a:ea typeface="ヒラギノ角ゴ Pro W3" pitchFamily="1" charset="-128"/>
              </a:rPr>
              <a:t>ZZ</a:t>
            </a:r>
            <a:r>
              <a:rPr lang="en-US" sz="1500" baseline="30000">
                <a:latin typeface="Tahoma" pitchFamily="34" charset="0"/>
                <a:ea typeface="ヒラギノ角ゴ Pro W3" pitchFamily="1" charset="-128"/>
              </a:rPr>
              <a:t>*</a:t>
            </a:r>
            <a:r>
              <a:rPr lang="en-US" sz="1500">
                <a:latin typeface="Comic Sans MS" pitchFamily="66" charset="0"/>
                <a:ea typeface="ヒラギノ角ゴ Pro W3" pitchFamily="1" charset="-128"/>
              </a:rPr>
              <a:t> </a:t>
            </a:r>
            <a:r>
              <a:rPr lang="en-US" sz="1500">
                <a:latin typeface="Comic Sans MS" pitchFamily="66" charset="0"/>
                <a:ea typeface="ヒラギノ角ゴ Pro W3" pitchFamily="1" charset="-128"/>
                <a:sym typeface="Symbol" pitchFamily="18" charset="2"/>
              </a:rPr>
              <a:t></a:t>
            </a:r>
            <a:r>
              <a:rPr lang="en-US" sz="1500">
                <a:latin typeface="Comic Sans MS" pitchFamily="66" charset="0"/>
                <a:ea typeface="ヒラギノ角ゴ Pro W3" pitchFamily="1" charset="-128"/>
              </a:rPr>
              <a:t> </a:t>
            </a:r>
            <a:r>
              <a:rPr lang="en-US" sz="1500">
                <a:latin typeface="Tahoma" pitchFamily="34" charset="0"/>
                <a:ea typeface="ヒラギノ角ゴ Pro W3" pitchFamily="1" charset="-128"/>
              </a:rPr>
              <a:t>4l, 10 fb</a:t>
            </a:r>
            <a:r>
              <a:rPr lang="en-US" sz="1500" baseline="30000">
                <a:latin typeface="Tahoma" pitchFamily="34" charset="0"/>
                <a:ea typeface="ヒラギノ角ゴ Pro W3" pitchFamily="1" charset="-128"/>
              </a:rPr>
              <a:t>-1</a:t>
            </a:r>
            <a:endParaRPr lang="en-US" sz="1500">
              <a:latin typeface="Comic Sans MS" pitchFamily="66" charset="0"/>
              <a:ea typeface="ヒラギノ角ゴ Pro W3" pitchFamily="1" charset="-128"/>
            </a:endParaRPr>
          </a:p>
        </p:txBody>
      </p:sp>
      <p:sp>
        <p:nvSpPr>
          <p:cNvPr id="59401" name="Text Box 11"/>
          <p:cNvSpPr txBox="1">
            <a:spLocks noChangeArrowheads="1"/>
          </p:cNvSpPr>
          <p:nvPr/>
        </p:nvSpPr>
        <p:spPr bwMode="auto">
          <a:xfrm>
            <a:off x="2378075" y="3030538"/>
            <a:ext cx="1654175" cy="738187"/>
          </a:xfrm>
          <a:prstGeom prst="rect">
            <a:avLst/>
          </a:prstGeom>
          <a:solidFill>
            <a:schemeClr val="bg1"/>
          </a:solidFill>
          <a:ln w="9525">
            <a:noFill/>
            <a:miter lim="800000"/>
            <a:headEnd/>
            <a:tailEnd/>
          </a:ln>
        </p:spPr>
        <p:txBody>
          <a:bodyPr wrap="none">
            <a:spAutoFit/>
          </a:bodyPr>
          <a:lstStyle/>
          <a:p>
            <a:r>
              <a:rPr lang="en-US" sz="1400">
                <a:latin typeface="Tahoma" pitchFamily="34" charset="0"/>
              </a:rPr>
              <a:t>ATLAS preliminary,</a:t>
            </a:r>
          </a:p>
          <a:p>
            <a:r>
              <a:rPr lang="en-US" sz="1400">
                <a:latin typeface="Tahoma" pitchFamily="34" charset="0"/>
              </a:rPr>
              <a:t>selections not</a:t>
            </a:r>
          </a:p>
          <a:p>
            <a:r>
              <a:rPr lang="en-US" sz="1400">
                <a:latin typeface="Tahoma" pitchFamily="34" charset="0"/>
              </a:rPr>
              <a:t> optimized</a:t>
            </a:r>
          </a:p>
        </p:txBody>
      </p:sp>
      <p:sp>
        <p:nvSpPr>
          <p:cNvPr id="59402" name="Rectangle 12"/>
          <p:cNvSpPr>
            <a:spLocks noChangeArrowheads="1"/>
          </p:cNvSpPr>
          <p:nvPr/>
        </p:nvSpPr>
        <p:spPr bwMode="auto">
          <a:xfrm>
            <a:off x="1195388" y="3865563"/>
            <a:ext cx="79375" cy="92075"/>
          </a:xfrm>
          <a:prstGeom prst="rect">
            <a:avLst/>
          </a:prstGeom>
          <a:solidFill>
            <a:schemeClr val="bg1"/>
          </a:solidFill>
          <a:ln w="9525">
            <a:noFill/>
            <a:miter lim="800000"/>
            <a:headEnd/>
            <a:tailEnd/>
          </a:ln>
        </p:spPr>
        <p:txBody>
          <a:bodyPr wrap="none" anchor="ctr"/>
          <a:lstStyle/>
          <a:p>
            <a:endParaRPr lang="cs-CZ"/>
          </a:p>
        </p:txBody>
      </p:sp>
      <p:sp>
        <p:nvSpPr>
          <p:cNvPr id="59403" name="Text Box 13"/>
          <p:cNvSpPr txBox="1">
            <a:spLocks noChangeArrowheads="1"/>
          </p:cNvSpPr>
          <p:nvPr/>
        </p:nvSpPr>
        <p:spPr bwMode="auto">
          <a:xfrm>
            <a:off x="228600" y="4395788"/>
            <a:ext cx="1524000" cy="369887"/>
          </a:xfrm>
          <a:prstGeom prst="rect">
            <a:avLst/>
          </a:prstGeom>
          <a:solidFill>
            <a:srgbClr val="C5FFFE">
              <a:alpha val="98038"/>
            </a:srgbClr>
          </a:solidFill>
          <a:ln w="9525">
            <a:noFill/>
            <a:miter lim="800000"/>
            <a:headEnd/>
            <a:tailEnd/>
          </a:ln>
        </p:spPr>
        <p:txBody>
          <a:bodyPr anchor="ctr">
            <a:spAutoFit/>
          </a:bodyPr>
          <a:lstStyle/>
          <a:p>
            <a:pPr>
              <a:spcBef>
                <a:spcPct val="50000"/>
              </a:spcBef>
            </a:pPr>
            <a:r>
              <a:rPr lang="en-US">
                <a:latin typeface="Tahoma" pitchFamily="34" charset="0"/>
              </a:rPr>
              <a:t>2009-2010 ?</a:t>
            </a:r>
          </a:p>
        </p:txBody>
      </p:sp>
      <p:sp>
        <p:nvSpPr>
          <p:cNvPr id="59404" name="Zástupný symbol pro datum 11"/>
          <p:cNvSpPr>
            <a:spLocks noGrp="1"/>
          </p:cNvSpPr>
          <p:nvPr>
            <p:ph type="dt" sz="quarter" idx="10"/>
          </p:nvPr>
        </p:nvSpPr>
        <p:spPr>
          <a:noFill/>
        </p:spPr>
        <p:txBody>
          <a:bodyPr/>
          <a:lstStyle/>
          <a:p>
            <a:r>
              <a:rPr lang="cs-CZ" smtClean="0"/>
              <a:t>7.12.2010</a:t>
            </a:r>
            <a:endParaRPr lang="en-US" smtClean="0"/>
          </a:p>
        </p:txBody>
      </p:sp>
      <p:sp>
        <p:nvSpPr>
          <p:cNvPr id="59405" name="Zástupný symbol pro číslo snímku 12"/>
          <p:cNvSpPr>
            <a:spLocks noGrp="1"/>
          </p:cNvSpPr>
          <p:nvPr>
            <p:ph type="sldNum" sz="quarter" idx="12"/>
          </p:nvPr>
        </p:nvSpPr>
        <p:spPr>
          <a:noFill/>
        </p:spPr>
        <p:txBody>
          <a:bodyPr/>
          <a:lstStyle/>
          <a:p>
            <a:fld id="{3C126D24-FA62-4352-97A6-CE0CF6195869}" type="slidenum">
              <a:rPr lang="en-US" smtClean="0"/>
              <a:pPr/>
              <a:t>41</a:t>
            </a:fld>
            <a:endParaRPr lang="en-US" smtClean="0"/>
          </a:p>
        </p:txBody>
      </p:sp>
      <p:sp>
        <p:nvSpPr>
          <p:cNvPr id="59406" name="Zástupný symbol pro zápatí 13"/>
          <p:cNvSpPr>
            <a:spLocks noGrp="1"/>
          </p:cNvSpPr>
          <p:nvPr>
            <p:ph type="ftr" sz="quarter" idx="11"/>
          </p:nvPr>
        </p:nvSpPr>
        <p:spPr>
          <a:noFill/>
        </p:spPr>
        <p:txBody>
          <a:bodyPr/>
          <a:lstStyle/>
          <a:p>
            <a:r>
              <a:rPr lang="en-US" smtClean="0"/>
              <a:t>S.Nemecek:  Experiment ATLAS - first year of collisions</a:t>
            </a:r>
            <a:endParaRPr lang="en-US"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3"/>
          <p:cNvSpPr>
            <a:spLocks noGrp="1"/>
          </p:cNvSpPr>
          <p:nvPr>
            <p:ph type="sldNum" sz="quarter" idx="12"/>
          </p:nvPr>
        </p:nvSpPr>
        <p:spPr>
          <a:noFill/>
        </p:spPr>
        <p:txBody>
          <a:bodyPr/>
          <a:lstStyle/>
          <a:p>
            <a:endParaRPr lang="en-US" smtClean="0"/>
          </a:p>
          <a:p>
            <a:fld id="{E25B2FAF-4F63-4BF3-BD31-F5E87E53674D}" type="slidenum">
              <a:rPr lang="en-US" sz="1000" smtClean="0"/>
              <a:pPr/>
              <a:t>42</a:t>
            </a:fld>
            <a:endParaRPr lang="en-US" sz="1000" smtClean="0"/>
          </a:p>
        </p:txBody>
      </p:sp>
      <p:pic>
        <p:nvPicPr>
          <p:cNvPr id="64515" name="Picture 5" descr="pic11"/>
          <p:cNvPicPr>
            <a:picLocks noChangeAspect="1" noChangeArrowheads="1"/>
          </p:cNvPicPr>
          <p:nvPr/>
        </p:nvPicPr>
        <p:blipFill>
          <a:blip r:embed="rId3" cstate="print"/>
          <a:srcRect/>
          <a:stretch>
            <a:fillRect/>
          </a:stretch>
        </p:blipFill>
        <p:spPr bwMode="auto">
          <a:xfrm>
            <a:off x="3886200" y="2057400"/>
            <a:ext cx="5105400" cy="4149725"/>
          </a:xfrm>
          <a:prstGeom prst="rect">
            <a:avLst/>
          </a:prstGeom>
          <a:noFill/>
          <a:ln w="9525">
            <a:noFill/>
            <a:miter lim="800000"/>
            <a:headEnd/>
            <a:tailEnd/>
          </a:ln>
        </p:spPr>
      </p:pic>
      <p:pic>
        <p:nvPicPr>
          <p:cNvPr id="64516" name="Picture 2" descr="pic02"/>
          <p:cNvPicPr>
            <a:picLocks noChangeAspect="1" noChangeArrowheads="1"/>
          </p:cNvPicPr>
          <p:nvPr/>
        </p:nvPicPr>
        <p:blipFill>
          <a:blip r:embed="rId4" cstate="print"/>
          <a:srcRect/>
          <a:stretch>
            <a:fillRect/>
          </a:stretch>
        </p:blipFill>
        <p:spPr bwMode="auto">
          <a:xfrm>
            <a:off x="228600" y="204788"/>
            <a:ext cx="4371975" cy="3552825"/>
          </a:xfrm>
          <a:prstGeom prst="rect">
            <a:avLst/>
          </a:prstGeom>
          <a:noFill/>
          <a:ln w="9525">
            <a:noFill/>
            <a:miter lim="800000"/>
            <a:headEnd/>
            <a:tailEnd/>
          </a:ln>
        </p:spPr>
      </p:pic>
      <p:sp>
        <p:nvSpPr>
          <p:cNvPr id="64517" name="Text Box 6"/>
          <p:cNvSpPr txBox="1">
            <a:spLocks noChangeArrowheads="1"/>
          </p:cNvSpPr>
          <p:nvPr/>
        </p:nvSpPr>
        <p:spPr bwMode="auto">
          <a:xfrm>
            <a:off x="4953000" y="990600"/>
            <a:ext cx="3868738" cy="1008063"/>
          </a:xfrm>
          <a:prstGeom prst="rect">
            <a:avLst/>
          </a:prstGeom>
          <a:noFill/>
          <a:ln w="9525">
            <a:noFill/>
            <a:miter lim="800000"/>
            <a:headEnd/>
            <a:tailEnd/>
          </a:ln>
        </p:spPr>
        <p:txBody>
          <a:bodyPr wrap="none">
            <a:spAutoFit/>
          </a:bodyPr>
          <a:lstStyle/>
          <a:p>
            <a:r>
              <a:rPr lang="en-US" sz="1600" b="1">
                <a:solidFill>
                  <a:srgbClr val="FF0000"/>
                </a:solidFill>
              </a:rPr>
              <a:t>End of October 2004 the cryostat was </a:t>
            </a:r>
          </a:p>
          <a:p>
            <a:r>
              <a:rPr lang="en-US" sz="1600" b="1">
                <a:solidFill>
                  <a:srgbClr val="FF0000"/>
                </a:solidFill>
              </a:rPr>
              <a:t>transported to the pit, and lowered </a:t>
            </a:r>
          </a:p>
          <a:p>
            <a:r>
              <a:rPr lang="en-US" sz="1600" b="1">
                <a:solidFill>
                  <a:srgbClr val="FF0000"/>
                </a:solidFill>
              </a:rPr>
              <a:t>into the cavern</a:t>
            </a:r>
          </a:p>
          <a:p>
            <a:endParaRPr lang="en-US" sz="1200" b="1"/>
          </a:p>
        </p:txBody>
      </p:sp>
      <p:sp>
        <p:nvSpPr>
          <p:cNvPr id="64518" name="Zástupný symbol pro datum 5"/>
          <p:cNvSpPr>
            <a:spLocks noGrp="1"/>
          </p:cNvSpPr>
          <p:nvPr>
            <p:ph type="dt" sz="quarter" idx="10"/>
          </p:nvPr>
        </p:nvSpPr>
        <p:spPr>
          <a:noFill/>
        </p:spPr>
        <p:txBody>
          <a:bodyPr/>
          <a:lstStyle/>
          <a:p>
            <a:r>
              <a:rPr lang="cs-CZ" smtClean="0"/>
              <a:t>7.12.2010</a:t>
            </a:r>
            <a:endParaRPr lang="en-US" smtClean="0"/>
          </a:p>
        </p:txBody>
      </p:sp>
      <p:sp>
        <p:nvSpPr>
          <p:cNvPr id="64519" name="Zástupný symbol pro zápatí 6"/>
          <p:cNvSpPr>
            <a:spLocks noGrp="1"/>
          </p:cNvSpPr>
          <p:nvPr>
            <p:ph type="ftr" sz="quarter" idx="11"/>
          </p:nvPr>
        </p:nvSpPr>
        <p:spPr>
          <a:noFill/>
        </p:spPr>
        <p:txBody>
          <a:bodyPr/>
          <a:lstStyle/>
          <a:p>
            <a:r>
              <a:rPr lang="en-US" smtClean="0"/>
              <a:t>S.Nemecek:  Experiment ATLAS - first year of collisions</a:t>
            </a:r>
            <a:endParaRPr lang="en-US" smtClean="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3"/>
          <p:cNvSpPr>
            <a:spLocks noGrp="1"/>
          </p:cNvSpPr>
          <p:nvPr>
            <p:ph type="sldNum" sz="quarter" idx="12"/>
          </p:nvPr>
        </p:nvSpPr>
        <p:spPr>
          <a:noFill/>
        </p:spPr>
        <p:txBody>
          <a:bodyPr/>
          <a:lstStyle/>
          <a:p>
            <a:endParaRPr lang="en-US" smtClean="0"/>
          </a:p>
          <a:p>
            <a:fld id="{150BCAAA-9D3E-48EA-86FA-8B6D6FFD15B8}" type="slidenum">
              <a:rPr lang="en-US" sz="1000" smtClean="0"/>
              <a:pPr/>
              <a:t>43</a:t>
            </a:fld>
            <a:endParaRPr lang="en-US" sz="1000" smtClean="0"/>
          </a:p>
        </p:txBody>
      </p:sp>
      <p:sp>
        <p:nvSpPr>
          <p:cNvPr id="65539" name="Text Box 5"/>
          <p:cNvSpPr txBox="1">
            <a:spLocks noChangeArrowheads="1"/>
          </p:cNvSpPr>
          <p:nvPr/>
        </p:nvSpPr>
        <p:spPr bwMode="auto">
          <a:xfrm>
            <a:off x="4102100" y="6172200"/>
            <a:ext cx="5041900" cy="304800"/>
          </a:xfrm>
          <a:prstGeom prst="rect">
            <a:avLst/>
          </a:prstGeom>
          <a:noFill/>
          <a:ln w="9525">
            <a:noFill/>
            <a:miter lim="800000"/>
            <a:headEnd/>
            <a:tailEnd/>
          </a:ln>
        </p:spPr>
        <p:txBody>
          <a:bodyPr wrap="none">
            <a:spAutoFit/>
          </a:bodyPr>
          <a:lstStyle/>
          <a:p>
            <a:r>
              <a:rPr lang="en-US" sz="1400" b="1">
                <a:solidFill>
                  <a:srgbClr val="000099"/>
                </a:solidFill>
              </a:rPr>
              <a:t>The last coil was moved into position on 25</a:t>
            </a:r>
            <a:r>
              <a:rPr lang="en-US" sz="1400" b="1" baseline="30000">
                <a:solidFill>
                  <a:srgbClr val="000099"/>
                </a:solidFill>
              </a:rPr>
              <a:t>th</a:t>
            </a:r>
            <a:r>
              <a:rPr lang="en-US" sz="1400" b="1">
                <a:solidFill>
                  <a:srgbClr val="000099"/>
                </a:solidFill>
              </a:rPr>
              <a:t> August 2005</a:t>
            </a:r>
          </a:p>
        </p:txBody>
      </p:sp>
      <p:pic>
        <p:nvPicPr>
          <p:cNvPr id="65540" name="Picture 6" descr="ux15_jura_041118_153003"/>
          <p:cNvPicPr>
            <a:picLocks noChangeAspect="1" noChangeArrowheads="1"/>
          </p:cNvPicPr>
          <p:nvPr/>
        </p:nvPicPr>
        <p:blipFill>
          <a:blip r:embed="rId3" cstate="print"/>
          <a:srcRect/>
          <a:stretch>
            <a:fillRect/>
          </a:stretch>
        </p:blipFill>
        <p:spPr bwMode="auto">
          <a:xfrm>
            <a:off x="-304800" y="-228600"/>
            <a:ext cx="4419600" cy="3614738"/>
          </a:xfrm>
          <a:prstGeom prst="rect">
            <a:avLst/>
          </a:prstGeom>
          <a:noFill/>
          <a:ln w="9525">
            <a:noFill/>
            <a:miter lim="800000"/>
            <a:headEnd/>
            <a:tailEnd/>
          </a:ln>
        </p:spPr>
      </p:pic>
      <p:pic>
        <p:nvPicPr>
          <p:cNvPr id="65541" name="Picture 4" descr="BT8"/>
          <p:cNvPicPr>
            <a:picLocks noChangeAspect="1" noChangeArrowheads="1"/>
          </p:cNvPicPr>
          <p:nvPr/>
        </p:nvPicPr>
        <p:blipFill>
          <a:blip r:embed="rId4" cstate="print"/>
          <a:srcRect/>
          <a:stretch>
            <a:fillRect/>
          </a:stretch>
        </p:blipFill>
        <p:spPr bwMode="auto">
          <a:xfrm>
            <a:off x="2590800" y="1874838"/>
            <a:ext cx="6553200" cy="4270375"/>
          </a:xfrm>
          <a:prstGeom prst="rect">
            <a:avLst/>
          </a:prstGeom>
          <a:noFill/>
          <a:ln w="9525">
            <a:noFill/>
            <a:miter lim="800000"/>
            <a:headEnd/>
            <a:tailEnd/>
          </a:ln>
        </p:spPr>
      </p:pic>
      <p:sp>
        <p:nvSpPr>
          <p:cNvPr id="65542" name="Text Box 8"/>
          <p:cNvSpPr txBox="1">
            <a:spLocks noChangeArrowheads="1"/>
          </p:cNvSpPr>
          <p:nvPr/>
        </p:nvSpPr>
        <p:spPr bwMode="auto">
          <a:xfrm>
            <a:off x="4098925" y="239713"/>
            <a:ext cx="3765550" cy="304800"/>
          </a:xfrm>
          <a:prstGeom prst="rect">
            <a:avLst/>
          </a:prstGeom>
          <a:noFill/>
          <a:ln w="9525">
            <a:noFill/>
            <a:miter lim="800000"/>
            <a:headEnd/>
            <a:tailEnd/>
          </a:ln>
        </p:spPr>
        <p:txBody>
          <a:bodyPr wrap="none">
            <a:spAutoFit/>
          </a:bodyPr>
          <a:lstStyle/>
          <a:p>
            <a:r>
              <a:rPr lang="en-US" sz="1400" b="1">
                <a:solidFill>
                  <a:srgbClr val="000099"/>
                </a:solidFill>
              </a:rPr>
              <a:t>The first coil was installed in October 2004</a:t>
            </a:r>
          </a:p>
        </p:txBody>
      </p:sp>
      <p:sp>
        <p:nvSpPr>
          <p:cNvPr id="65543" name="Zástupný symbol pro datum 6"/>
          <p:cNvSpPr>
            <a:spLocks noGrp="1"/>
          </p:cNvSpPr>
          <p:nvPr>
            <p:ph type="dt" sz="quarter" idx="10"/>
          </p:nvPr>
        </p:nvSpPr>
        <p:spPr>
          <a:xfrm>
            <a:off x="457200" y="6381750"/>
            <a:ext cx="2133600" cy="476250"/>
          </a:xfrm>
          <a:noFill/>
        </p:spPr>
        <p:txBody>
          <a:bodyPr/>
          <a:lstStyle/>
          <a:p>
            <a:r>
              <a:rPr lang="cs-CZ" smtClean="0"/>
              <a:t>7.12.2010</a:t>
            </a:r>
            <a:endParaRPr lang="en-US" dirty="0" smtClean="0"/>
          </a:p>
        </p:txBody>
      </p:sp>
      <p:sp>
        <p:nvSpPr>
          <p:cNvPr id="65544" name="Zástupný symbol pro zápatí 7"/>
          <p:cNvSpPr>
            <a:spLocks noGrp="1"/>
          </p:cNvSpPr>
          <p:nvPr>
            <p:ph type="ftr" sz="quarter" idx="11"/>
          </p:nvPr>
        </p:nvSpPr>
        <p:spPr>
          <a:xfrm>
            <a:off x="1905000" y="6381750"/>
            <a:ext cx="4114800" cy="476250"/>
          </a:xfrm>
          <a:noFill/>
        </p:spPr>
        <p:txBody>
          <a:bodyPr/>
          <a:lstStyle/>
          <a:p>
            <a:r>
              <a:rPr lang="en-US" smtClean="0"/>
              <a:t>S.Nemecek:  Experiment ATLAS - first year of collisions</a:t>
            </a:r>
            <a:endParaRPr lang="en-US"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Zástupný symbol pro datum 1"/>
          <p:cNvSpPr>
            <a:spLocks noGrp="1"/>
          </p:cNvSpPr>
          <p:nvPr>
            <p:ph type="dt" sz="quarter" idx="10"/>
          </p:nvPr>
        </p:nvSpPr>
        <p:spPr>
          <a:noFill/>
        </p:spPr>
        <p:txBody>
          <a:bodyPr/>
          <a:lstStyle/>
          <a:p>
            <a:r>
              <a:rPr lang="cs-CZ" smtClean="0"/>
              <a:t>7.12.2010</a:t>
            </a:r>
            <a:endParaRPr lang="en-US" smtClean="0"/>
          </a:p>
        </p:txBody>
      </p:sp>
      <p:pic>
        <p:nvPicPr>
          <p:cNvPr id="2052" name="Picture 2"/>
          <p:cNvPicPr>
            <a:picLocks noChangeAspect="1" noChangeArrowheads="1"/>
          </p:cNvPicPr>
          <p:nvPr/>
        </p:nvPicPr>
        <p:blipFill>
          <a:blip r:embed="rId3" cstate="print"/>
          <a:srcRect l="28094" t="21892" r="29720" b="22612"/>
          <a:stretch>
            <a:fillRect/>
          </a:stretch>
        </p:blipFill>
        <p:spPr bwMode="auto">
          <a:xfrm>
            <a:off x="55563" y="0"/>
            <a:ext cx="4287837" cy="6858000"/>
          </a:xfrm>
          <a:prstGeom prst="rect">
            <a:avLst/>
          </a:prstGeom>
          <a:noFill/>
          <a:ln w="9525">
            <a:noFill/>
            <a:miter lim="800000"/>
            <a:headEnd/>
            <a:tailEnd/>
          </a:ln>
        </p:spPr>
      </p:pic>
      <p:graphicFrame>
        <p:nvGraphicFramePr>
          <p:cNvPr id="2050" name="Object 2"/>
          <p:cNvGraphicFramePr>
            <a:graphicFrameLocks noChangeAspect="1"/>
          </p:cNvGraphicFramePr>
          <p:nvPr/>
        </p:nvGraphicFramePr>
        <p:xfrm>
          <a:off x="4184650" y="2797175"/>
          <a:ext cx="4616450" cy="2917825"/>
        </p:xfrm>
        <a:graphic>
          <a:graphicData uri="http://schemas.openxmlformats.org/presentationml/2006/ole">
            <p:oleObj spid="_x0000_s2050" name="CorelPhotoPaint.Image.10" r:id="rId4" imgW="3568254" imgH="2082540" progId="">
              <p:embed/>
            </p:oleObj>
          </a:graphicData>
        </a:graphic>
      </p:graphicFrame>
      <p:sp>
        <p:nvSpPr>
          <p:cNvPr id="2053" name="Text Box 4"/>
          <p:cNvSpPr txBox="1">
            <a:spLocks noChangeArrowheads="1"/>
          </p:cNvSpPr>
          <p:nvPr/>
        </p:nvSpPr>
        <p:spPr bwMode="auto">
          <a:xfrm>
            <a:off x="4410075" y="254000"/>
            <a:ext cx="3895725" cy="366713"/>
          </a:xfrm>
          <a:prstGeom prst="rect">
            <a:avLst/>
          </a:prstGeom>
          <a:noFill/>
          <a:ln w="9525">
            <a:noFill/>
            <a:miter lim="800000"/>
            <a:headEnd/>
            <a:tailEnd/>
          </a:ln>
        </p:spPr>
        <p:txBody>
          <a:bodyPr wrap="none">
            <a:spAutoFit/>
          </a:bodyPr>
          <a:lstStyle/>
          <a:p>
            <a:r>
              <a:rPr lang="en-US" b="1" i="1">
                <a:latin typeface="Tahoma" pitchFamily="34" charset="0"/>
              </a:rPr>
              <a:t>“Cosmic muons”  30</a:t>
            </a:r>
            <a:r>
              <a:rPr lang="en-US" b="1" i="1">
                <a:latin typeface="Tahoma" pitchFamily="34" charset="0"/>
                <a:sym typeface="Symbol" pitchFamily="18" charset="2"/>
              </a:rPr>
              <a:t> E </a:t>
            </a:r>
            <a:r>
              <a:rPr lang="en-US" b="1" i="1">
                <a:latin typeface="Tahoma" pitchFamily="34" charset="0"/>
              </a:rPr>
              <a:t> 50 GeV</a:t>
            </a:r>
          </a:p>
        </p:txBody>
      </p:sp>
      <p:sp>
        <p:nvSpPr>
          <p:cNvPr id="2054" name="Text Box 5"/>
          <p:cNvSpPr txBox="1">
            <a:spLocks noChangeArrowheads="1"/>
          </p:cNvSpPr>
          <p:nvPr/>
        </p:nvSpPr>
        <p:spPr bwMode="auto">
          <a:xfrm>
            <a:off x="7739063" y="5867400"/>
            <a:ext cx="971550" cy="349250"/>
          </a:xfrm>
          <a:prstGeom prst="rect">
            <a:avLst/>
          </a:prstGeom>
          <a:noFill/>
          <a:ln w="12700">
            <a:solidFill>
              <a:schemeClr val="tx1"/>
            </a:solidFill>
            <a:miter lim="800000"/>
            <a:headEnd/>
            <a:tailEnd/>
          </a:ln>
        </p:spPr>
        <p:txBody>
          <a:bodyPr wrap="none">
            <a:spAutoFit/>
          </a:bodyPr>
          <a:lstStyle/>
          <a:p>
            <a:pPr algn="ctr"/>
            <a:r>
              <a:rPr lang="en-US" sz="1600">
                <a:latin typeface="Comic Sans MS" pitchFamily="66" charset="0"/>
              </a:rPr>
              <a:t>P. Nevski</a:t>
            </a:r>
          </a:p>
        </p:txBody>
      </p:sp>
      <p:sp>
        <p:nvSpPr>
          <p:cNvPr id="2055" name="Text Box 6"/>
          <p:cNvSpPr txBox="1">
            <a:spLocks noChangeArrowheads="1"/>
          </p:cNvSpPr>
          <p:nvPr/>
        </p:nvSpPr>
        <p:spPr bwMode="auto">
          <a:xfrm>
            <a:off x="4900613" y="1752600"/>
            <a:ext cx="3121025" cy="825500"/>
          </a:xfrm>
          <a:prstGeom prst="rect">
            <a:avLst/>
          </a:prstGeom>
          <a:noFill/>
          <a:ln w="12700">
            <a:noFill/>
            <a:miter lim="800000"/>
            <a:headEnd/>
            <a:tailEnd/>
          </a:ln>
        </p:spPr>
        <p:txBody>
          <a:bodyPr wrap="none">
            <a:spAutoFit/>
          </a:bodyPr>
          <a:lstStyle/>
          <a:p>
            <a:r>
              <a:rPr lang="en-US" sz="1600">
                <a:latin typeface="Comic Sans MS" pitchFamily="66" charset="0"/>
              </a:rPr>
              <a:t>Expect:</a:t>
            </a:r>
          </a:p>
          <a:p>
            <a:r>
              <a:rPr lang="en-US" sz="1600">
                <a:latin typeface="Comic Sans MS" pitchFamily="66" charset="0"/>
              </a:rPr>
              <a:t>low-p</a:t>
            </a:r>
            <a:r>
              <a:rPr lang="en-US" sz="1600" baseline="-25000">
                <a:latin typeface="Comic Sans MS" pitchFamily="66" charset="0"/>
              </a:rPr>
              <a:t>T</a:t>
            </a:r>
            <a:r>
              <a:rPr lang="en-US" sz="1600">
                <a:latin typeface="Comic Sans MS" pitchFamily="66" charset="0"/>
              </a:rPr>
              <a:t> RPC trigger rate : &lt; 150 Hz</a:t>
            </a:r>
          </a:p>
          <a:p>
            <a:r>
              <a:rPr lang="en-US" sz="1600">
                <a:latin typeface="Comic Sans MS" pitchFamily="66" charset="0"/>
              </a:rPr>
              <a:t>high-p</a:t>
            </a:r>
            <a:r>
              <a:rPr lang="en-US" sz="1600" baseline="-25000">
                <a:latin typeface="Comic Sans MS" pitchFamily="66" charset="0"/>
              </a:rPr>
              <a:t>T</a:t>
            </a:r>
            <a:r>
              <a:rPr lang="en-US" sz="1600">
                <a:latin typeface="Comic Sans MS" pitchFamily="66" charset="0"/>
              </a:rPr>
              <a:t> RPC trigger rate : &lt; 10 Hz</a:t>
            </a:r>
          </a:p>
        </p:txBody>
      </p:sp>
      <p:sp>
        <p:nvSpPr>
          <p:cNvPr id="2056" name="Zástupný symbol pro číslo snímku 8"/>
          <p:cNvSpPr>
            <a:spLocks noGrp="1"/>
          </p:cNvSpPr>
          <p:nvPr>
            <p:ph type="sldNum" sz="quarter" idx="12"/>
          </p:nvPr>
        </p:nvSpPr>
        <p:spPr>
          <a:noFill/>
        </p:spPr>
        <p:txBody>
          <a:bodyPr/>
          <a:lstStyle/>
          <a:p>
            <a:fld id="{5EA9F0D7-CB19-492D-8CE0-2329342EF58F}" type="slidenum">
              <a:rPr lang="en-US" smtClean="0"/>
              <a:pPr/>
              <a:t>44</a:t>
            </a:fld>
            <a:endParaRPr lang="en-US" smtClean="0"/>
          </a:p>
        </p:txBody>
      </p:sp>
      <p:sp>
        <p:nvSpPr>
          <p:cNvPr id="2057" name="Zástupný symbol pro zápatí 9"/>
          <p:cNvSpPr>
            <a:spLocks noGrp="1"/>
          </p:cNvSpPr>
          <p:nvPr>
            <p:ph type="ftr" sz="quarter" idx="11"/>
          </p:nvPr>
        </p:nvSpPr>
        <p:spPr>
          <a:xfrm>
            <a:off x="3657600" y="6321425"/>
            <a:ext cx="4343400" cy="307975"/>
          </a:xfrm>
          <a:noFill/>
        </p:spPr>
        <p:txBody>
          <a:bodyPr/>
          <a:lstStyle/>
          <a:p>
            <a:r>
              <a:rPr lang="en-US" dirty="0" err="1" smtClean="0"/>
              <a:t>S.Nemecek</a:t>
            </a:r>
            <a:r>
              <a:rPr lang="en-US" dirty="0" smtClean="0"/>
              <a:t>:  Experiment ATLAS - first year of collisions</a:t>
            </a:r>
            <a:endParaRPr lang="en-US"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7.12.2010</a:t>
            </a:r>
            <a:endParaRPr lang="en-US"/>
          </a:p>
        </p:txBody>
      </p:sp>
      <p:sp>
        <p:nvSpPr>
          <p:cNvPr id="3" name="Zástupný symbol pro zápatí 2"/>
          <p:cNvSpPr>
            <a:spLocks noGrp="1"/>
          </p:cNvSpPr>
          <p:nvPr>
            <p:ph type="ftr" sz="quarter" idx="11"/>
          </p:nvPr>
        </p:nvSpPr>
        <p:spPr/>
        <p:txBody>
          <a:bodyPr/>
          <a:lstStyle/>
          <a:p>
            <a:pPr>
              <a:defRPr/>
            </a:pPr>
            <a:r>
              <a:rPr lang="en-US" smtClean="0"/>
              <a:t>S.Nemecek:  Experiment ATLAS - first year of collisions</a:t>
            </a:r>
            <a:endParaRPr lang="en-US"/>
          </a:p>
        </p:txBody>
      </p:sp>
      <p:sp>
        <p:nvSpPr>
          <p:cNvPr id="4" name="Zástupný symbol pro číslo snímku 3"/>
          <p:cNvSpPr>
            <a:spLocks noGrp="1"/>
          </p:cNvSpPr>
          <p:nvPr>
            <p:ph type="sldNum" sz="quarter" idx="12"/>
          </p:nvPr>
        </p:nvSpPr>
        <p:spPr/>
        <p:txBody>
          <a:bodyPr/>
          <a:lstStyle/>
          <a:p>
            <a:pPr>
              <a:defRPr/>
            </a:pPr>
            <a:fld id="{915063FD-2C43-4468-83FD-E70B8B536844}" type="slidenum">
              <a:rPr lang="en-US" smtClean="0"/>
              <a:pPr>
                <a:defRPr/>
              </a:pPr>
              <a:t>45</a:t>
            </a:fld>
            <a:endParaRPr lang="en-US"/>
          </a:p>
        </p:txBody>
      </p:sp>
      <p:pic>
        <p:nvPicPr>
          <p:cNvPr id="123906" name="Picture 2" descr="D:\nemecek\Pictures\Cizi\2008_havarie_LHC\l03_00811007.jpg"/>
          <p:cNvPicPr>
            <a:picLocks noChangeAspect="1" noChangeArrowheads="1"/>
          </p:cNvPicPr>
          <p:nvPr/>
        </p:nvPicPr>
        <p:blipFill>
          <a:blip r:embed="rId2" cstate="print"/>
          <a:srcRect/>
          <a:stretch>
            <a:fillRect/>
          </a:stretch>
        </p:blipFill>
        <p:spPr bwMode="auto">
          <a:xfrm>
            <a:off x="152400" y="685800"/>
            <a:ext cx="8829675" cy="5486400"/>
          </a:xfrm>
          <a:prstGeom prst="rect">
            <a:avLst/>
          </a:prstGeom>
          <a:noFill/>
        </p:spPr>
      </p:pic>
      <p:sp>
        <p:nvSpPr>
          <p:cNvPr id="6" name="TextovéPole 5"/>
          <p:cNvSpPr txBox="1"/>
          <p:nvPr/>
        </p:nvSpPr>
        <p:spPr>
          <a:xfrm>
            <a:off x="3200400" y="152400"/>
            <a:ext cx="3161443" cy="400110"/>
          </a:xfrm>
          <a:prstGeom prst="rect">
            <a:avLst/>
          </a:prstGeom>
          <a:noFill/>
        </p:spPr>
        <p:txBody>
          <a:bodyPr wrap="none" rtlCol="0">
            <a:spAutoFit/>
          </a:bodyPr>
          <a:lstStyle/>
          <a:p>
            <a:r>
              <a:rPr lang="cs-CZ" sz="2000" b="1" dirty="0" smtClean="0"/>
              <a:t>LHC  porucha  září  2008</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7.12.2010</a:t>
            </a:r>
            <a:endParaRPr lang="en-US"/>
          </a:p>
        </p:txBody>
      </p:sp>
      <p:sp>
        <p:nvSpPr>
          <p:cNvPr id="3" name="Zástupný symbol pro zápatí 2"/>
          <p:cNvSpPr>
            <a:spLocks noGrp="1"/>
          </p:cNvSpPr>
          <p:nvPr>
            <p:ph type="ftr" sz="quarter" idx="11"/>
          </p:nvPr>
        </p:nvSpPr>
        <p:spPr/>
        <p:txBody>
          <a:bodyPr/>
          <a:lstStyle/>
          <a:p>
            <a:pPr>
              <a:defRPr/>
            </a:pPr>
            <a:r>
              <a:rPr lang="en-US" smtClean="0"/>
              <a:t>S.Nemecek:  Experiment ATLAS - first year of collisions</a:t>
            </a:r>
            <a:endParaRPr lang="en-US"/>
          </a:p>
        </p:txBody>
      </p:sp>
      <p:sp>
        <p:nvSpPr>
          <p:cNvPr id="4" name="Zástupný symbol pro číslo snímku 3"/>
          <p:cNvSpPr>
            <a:spLocks noGrp="1"/>
          </p:cNvSpPr>
          <p:nvPr>
            <p:ph type="sldNum" sz="quarter" idx="12"/>
          </p:nvPr>
        </p:nvSpPr>
        <p:spPr/>
        <p:txBody>
          <a:bodyPr/>
          <a:lstStyle/>
          <a:p>
            <a:pPr>
              <a:defRPr/>
            </a:pPr>
            <a:fld id="{915063FD-2C43-4468-83FD-E70B8B536844}" type="slidenum">
              <a:rPr lang="en-US" smtClean="0"/>
              <a:pPr>
                <a:defRPr/>
              </a:pPr>
              <a:t>46</a:t>
            </a:fld>
            <a:endParaRPr lang="en-US"/>
          </a:p>
        </p:txBody>
      </p:sp>
      <p:pic>
        <p:nvPicPr>
          <p:cNvPr id="124930" name="Picture 2" descr="D:\nemecek\Pictures\Cizi\2008_havarie_LHC\l17_00811006.jpg"/>
          <p:cNvPicPr>
            <a:picLocks noChangeAspect="1" noChangeArrowheads="1"/>
          </p:cNvPicPr>
          <p:nvPr/>
        </p:nvPicPr>
        <p:blipFill>
          <a:blip r:embed="rId2" cstate="print"/>
          <a:srcRect/>
          <a:stretch>
            <a:fillRect/>
          </a:stretch>
        </p:blipFill>
        <p:spPr bwMode="auto">
          <a:xfrm>
            <a:off x="152400" y="76200"/>
            <a:ext cx="8905875" cy="593725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228600" y="2209800"/>
            <a:ext cx="8458200" cy="1143000"/>
          </a:xfrm>
        </p:spPr>
        <p:txBody>
          <a:bodyPr/>
          <a:lstStyle/>
          <a:p>
            <a:r>
              <a:rPr lang="cs-CZ" smtClean="0">
                <a:solidFill>
                  <a:srgbClr val="FF0000"/>
                </a:solidFill>
              </a:rPr>
              <a:t>P</a:t>
            </a:r>
            <a:r>
              <a:rPr lang="en-US" smtClean="0">
                <a:solidFill>
                  <a:srgbClr val="FF0000"/>
                </a:solidFill>
              </a:rPr>
              <a:t>rvn</a:t>
            </a:r>
            <a:r>
              <a:rPr lang="cs-CZ" smtClean="0">
                <a:solidFill>
                  <a:srgbClr val="FF0000"/>
                </a:solidFill>
              </a:rPr>
              <a:t>í</a:t>
            </a:r>
            <a:r>
              <a:rPr lang="en-US" smtClean="0">
                <a:solidFill>
                  <a:srgbClr val="FF0000"/>
                </a:solidFill>
              </a:rPr>
              <a:t> sr</a:t>
            </a:r>
            <a:r>
              <a:rPr lang="cs-CZ" smtClean="0">
                <a:solidFill>
                  <a:srgbClr val="FF0000"/>
                </a:solidFill>
              </a:rPr>
              <a:t>ážky p-p v LHC v r. 2009</a:t>
            </a:r>
            <a:endParaRPr lang="en-US" smtClean="0">
              <a:solidFill>
                <a:srgbClr val="FF0000"/>
              </a:solidFill>
            </a:endParaRPr>
          </a:p>
        </p:txBody>
      </p:sp>
      <p:sp>
        <p:nvSpPr>
          <p:cNvPr id="66563" name="TextovéPole 2"/>
          <p:cNvSpPr txBox="1">
            <a:spLocks noChangeArrowheads="1"/>
          </p:cNvSpPr>
          <p:nvPr/>
        </p:nvSpPr>
        <p:spPr bwMode="auto">
          <a:xfrm>
            <a:off x="1219200" y="3581400"/>
            <a:ext cx="7086600" cy="1200329"/>
          </a:xfrm>
          <a:prstGeom prst="rect">
            <a:avLst/>
          </a:prstGeom>
          <a:noFill/>
          <a:ln w="9525">
            <a:noFill/>
            <a:miter lim="800000"/>
            <a:headEnd/>
            <a:tailEnd/>
          </a:ln>
        </p:spPr>
        <p:txBody>
          <a:bodyPr>
            <a:spAutoFit/>
          </a:bodyPr>
          <a:lstStyle/>
          <a:p>
            <a:pPr>
              <a:buFont typeface="Arial" charset="0"/>
              <a:buChar char="•"/>
            </a:pPr>
            <a:r>
              <a:rPr lang="cs-CZ" dirty="0"/>
              <a:t> V ATLAS detektoru 23. listopadu ve 14:22 při 450 </a:t>
            </a:r>
            <a:r>
              <a:rPr lang="cs-CZ" dirty="0" err="1"/>
              <a:t>GeV</a:t>
            </a:r>
            <a:r>
              <a:rPr lang="cs-CZ" dirty="0"/>
              <a:t>+450 </a:t>
            </a:r>
            <a:r>
              <a:rPr lang="cs-CZ" dirty="0" err="1"/>
              <a:t>GeV</a:t>
            </a:r>
            <a:endParaRPr lang="cs-CZ" dirty="0"/>
          </a:p>
          <a:p>
            <a:pPr>
              <a:buFont typeface="Arial" charset="0"/>
              <a:buChar char="•"/>
            </a:pPr>
            <a:r>
              <a:rPr lang="cs-CZ" dirty="0"/>
              <a:t> LHC urychlil protony na rekordních 1,18 </a:t>
            </a:r>
            <a:r>
              <a:rPr lang="cs-CZ" dirty="0" err="1"/>
              <a:t>TeV</a:t>
            </a:r>
            <a:endParaRPr lang="cs-CZ" dirty="0"/>
          </a:p>
          <a:p>
            <a:pPr>
              <a:buFont typeface="Arial" charset="0"/>
              <a:buChar char="•"/>
            </a:pPr>
            <a:r>
              <a:rPr lang="cs-CZ" dirty="0"/>
              <a:t> Při plnění LHC bylo dosaženo 16 + </a:t>
            </a:r>
            <a:r>
              <a:rPr lang="cs-CZ" dirty="0" err="1"/>
              <a:t>16</a:t>
            </a:r>
            <a:r>
              <a:rPr lang="cs-CZ" dirty="0"/>
              <a:t> balíků</a:t>
            </a:r>
          </a:p>
          <a:p>
            <a:pPr>
              <a:buFont typeface="Arial" charset="0"/>
              <a:buChar char="•"/>
            </a:pPr>
            <a:r>
              <a:rPr lang="cs-CZ" dirty="0"/>
              <a:t> </a:t>
            </a:r>
          </a:p>
        </p:txBody>
      </p:sp>
      <p:sp>
        <p:nvSpPr>
          <p:cNvPr id="66564" name="Zástupný symbol pro datum 3"/>
          <p:cNvSpPr>
            <a:spLocks noGrp="1"/>
          </p:cNvSpPr>
          <p:nvPr>
            <p:ph type="dt" sz="quarter" idx="10"/>
          </p:nvPr>
        </p:nvSpPr>
        <p:spPr>
          <a:noFill/>
        </p:spPr>
        <p:txBody>
          <a:bodyPr/>
          <a:lstStyle/>
          <a:p>
            <a:r>
              <a:rPr lang="cs-CZ" smtClean="0"/>
              <a:t>7.12.2010</a:t>
            </a:r>
            <a:endParaRPr lang="en-US" smtClean="0"/>
          </a:p>
        </p:txBody>
      </p:sp>
      <p:sp>
        <p:nvSpPr>
          <p:cNvPr id="66565" name="Zástupný symbol pro číslo snímku 4"/>
          <p:cNvSpPr>
            <a:spLocks noGrp="1"/>
          </p:cNvSpPr>
          <p:nvPr>
            <p:ph type="sldNum" sz="quarter" idx="12"/>
          </p:nvPr>
        </p:nvSpPr>
        <p:spPr>
          <a:noFill/>
        </p:spPr>
        <p:txBody>
          <a:bodyPr/>
          <a:lstStyle/>
          <a:p>
            <a:fld id="{4296484B-B82C-4507-8DF8-6F613AD720CE}" type="slidenum">
              <a:rPr lang="en-US" smtClean="0"/>
              <a:pPr/>
              <a:t>47</a:t>
            </a:fld>
            <a:endParaRPr lang="en-US" smtClean="0"/>
          </a:p>
        </p:txBody>
      </p:sp>
      <p:sp>
        <p:nvSpPr>
          <p:cNvPr id="66566" name="Zástupný symbol pro zápatí 5"/>
          <p:cNvSpPr>
            <a:spLocks noGrp="1"/>
          </p:cNvSpPr>
          <p:nvPr>
            <p:ph type="ftr" sz="quarter" idx="11"/>
          </p:nvPr>
        </p:nvSpPr>
        <p:spPr>
          <a:noFill/>
        </p:spPr>
        <p:txBody>
          <a:bodyPr/>
          <a:lstStyle/>
          <a:p>
            <a:r>
              <a:rPr lang="en-US" smtClean="0"/>
              <a:t>S.Nemecek:  Experiment ATLAS - first year of collisions</a:t>
            </a:r>
            <a:endParaRPr lang="en-US"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76200"/>
            <a:ext cx="8077200" cy="914400"/>
          </a:xfrm>
        </p:spPr>
        <p:txBody>
          <a:bodyPr/>
          <a:lstStyle/>
          <a:p>
            <a:r>
              <a:rPr lang="cs-CZ" dirty="0" smtClean="0">
                <a:solidFill>
                  <a:srgbClr val="FF0000"/>
                </a:solidFill>
              </a:rPr>
              <a:t>P</a:t>
            </a:r>
            <a:r>
              <a:rPr lang="en-US" dirty="0" err="1" smtClean="0">
                <a:solidFill>
                  <a:srgbClr val="FF0000"/>
                </a:solidFill>
              </a:rPr>
              <a:t>rvn</a:t>
            </a:r>
            <a:r>
              <a:rPr lang="cs-CZ" dirty="0" smtClean="0">
                <a:solidFill>
                  <a:srgbClr val="FF0000"/>
                </a:solidFill>
              </a:rPr>
              <a:t>í</a:t>
            </a:r>
            <a:r>
              <a:rPr lang="en-US" dirty="0" smtClean="0">
                <a:solidFill>
                  <a:srgbClr val="FF0000"/>
                </a:solidFill>
              </a:rPr>
              <a:t> </a:t>
            </a:r>
            <a:r>
              <a:rPr lang="en-US" dirty="0" err="1" smtClean="0">
                <a:solidFill>
                  <a:srgbClr val="FF0000"/>
                </a:solidFill>
              </a:rPr>
              <a:t>sr</a:t>
            </a:r>
            <a:r>
              <a:rPr lang="cs-CZ" dirty="0" err="1" smtClean="0">
                <a:solidFill>
                  <a:srgbClr val="FF0000"/>
                </a:solidFill>
              </a:rPr>
              <a:t>ážky</a:t>
            </a:r>
            <a:r>
              <a:rPr lang="cs-CZ" dirty="0" smtClean="0">
                <a:solidFill>
                  <a:srgbClr val="FF0000"/>
                </a:solidFill>
              </a:rPr>
              <a:t> p-p při 7 </a:t>
            </a:r>
            <a:r>
              <a:rPr lang="cs-CZ" dirty="0" err="1" smtClean="0">
                <a:solidFill>
                  <a:srgbClr val="FF0000"/>
                </a:solidFill>
              </a:rPr>
              <a:t>TeV</a:t>
            </a:r>
            <a:endParaRPr lang="en-US" dirty="0" smtClean="0">
              <a:solidFill>
                <a:srgbClr val="FF0000"/>
              </a:solidFill>
            </a:endParaRPr>
          </a:p>
        </p:txBody>
      </p:sp>
      <p:pic>
        <p:nvPicPr>
          <p:cNvPr id="76803" name="Obrázek 3" descr="Start_7TeV_collapsing_separation.png"/>
          <p:cNvPicPr>
            <a:picLocks noChangeAspect="1"/>
          </p:cNvPicPr>
          <p:nvPr/>
        </p:nvPicPr>
        <p:blipFill>
          <a:blip r:embed="rId2" cstate="print"/>
          <a:srcRect l="15839" t="55623" r="49751" b="2731"/>
          <a:stretch>
            <a:fillRect/>
          </a:stretch>
        </p:blipFill>
        <p:spPr bwMode="auto">
          <a:xfrm>
            <a:off x="762000" y="1011936"/>
            <a:ext cx="5486400" cy="5312664"/>
          </a:xfrm>
          <a:prstGeom prst="rect">
            <a:avLst/>
          </a:prstGeom>
          <a:noFill/>
          <a:ln w="9525">
            <a:noFill/>
            <a:miter lim="800000"/>
            <a:headEnd/>
            <a:tailEnd/>
          </a:ln>
        </p:spPr>
      </p:pic>
      <p:sp>
        <p:nvSpPr>
          <p:cNvPr id="76804" name="Zástupný symbol pro datum 3"/>
          <p:cNvSpPr>
            <a:spLocks noGrp="1"/>
          </p:cNvSpPr>
          <p:nvPr>
            <p:ph type="dt" sz="quarter" idx="10"/>
          </p:nvPr>
        </p:nvSpPr>
        <p:spPr>
          <a:xfrm>
            <a:off x="457200" y="6324599"/>
            <a:ext cx="2133600" cy="396875"/>
          </a:xfrm>
          <a:noFill/>
        </p:spPr>
        <p:txBody>
          <a:bodyPr/>
          <a:lstStyle/>
          <a:p>
            <a:r>
              <a:rPr lang="cs-CZ" dirty="0" smtClean="0"/>
              <a:t>7.12.2010</a:t>
            </a:r>
            <a:endParaRPr lang="en-US" dirty="0" smtClean="0"/>
          </a:p>
        </p:txBody>
      </p:sp>
      <p:sp>
        <p:nvSpPr>
          <p:cNvPr id="76805" name="Zástupný symbol pro číslo snímku 4"/>
          <p:cNvSpPr>
            <a:spLocks noGrp="1"/>
          </p:cNvSpPr>
          <p:nvPr>
            <p:ph type="sldNum" sz="quarter" idx="12"/>
          </p:nvPr>
        </p:nvSpPr>
        <p:spPr>
          <a:noFill/>
        </p:spPr>
        <p:txBody>
          <a:bodyPr/>
          <a:lstStyle/>
          <a:p>
            <a:fld id="{D4F747E6-D7EB-4B80-B4BC-053E38E23520}" type="slidenum">
              <a:rPr lang="en-US" smtClean="0"/>
              <a:pPr/>
              <a:t>48</a:t>
            </a:fld>
            <a:endParaRPr lang="en-US" smtClean="0"/>
          </a:p>
        </p:txBody>
      </p:sp>
      <p:sp>
        <p:nvSpPr>
          <p:cNvPr id="76806" name="Zástupný symbol pro zápatí 5"/>
          <p:cNvSpPr>
            <a:spLocks noGrp="1"/>
          </p:cNvSpPr>
          <p:nvPr>
            <p:ph type="ftr" sz="quarter" idx="11"/>
          </p:nvPr>
        </p:nvSpPr>
        <p:spPr>
          <a:xfrm>
            <a:off x="2057400" y="6324599"/>
            <a:ext cx="4953000" cy="396875"/>
          </a:xfrm>
          <a:noFill/>
        </p:spPr>
        <p:txBody>
          <a:bodyPr/>
          <a:lstStyle/>
          <a:p>
            <a:r>
              <a:rPr lang="en-US" dirty="0" err="1" smtClean="0"/>
              <a:t>S.Nemecek</a:t>
            </a:r>
            <a:r>
              <a:rPr lang="en-US" dirty="0" smtClean="0"/>
              <a:t>:  Experiment ATLAS - first year of collisions</a:t>
            </a:r>
            <a:endParaRPr lang="en-US" dirty="0" smtClean="0"/>
          </a:p>
        </p:txBody>
      </p:sp>
      <p:sp>
        <p:nvSpPr>
          <p:cNvPr id="7" name="TextovéPole 6"/>
          <p:cNvSpPr txBox="1"/>
          <p:nvPr/>
        </p:nvSpPr>
        <p:spPr>
          <a:xfrm>
            <a:off x="6477000" y="1447800"/>
            <a:ext cx="2514600" cy="2862322"/>
          </a:xfrm>
          <a:prstGeom prst="rect">
            <a:avLst/>
          </a:prstGeom>
          <a:noFill/>
        </p:spPr>
        <p:txBody>
          <a:bodyPr wrap="square" rtlCol="0">
            <a:spAutoFit/>
          </a:bodyPr>
          <a:lstStyle/>
          <a:p>
            <a:pPr>
              <a:buFont typeface="Arial" charset="0"/>
              <a:buChar char="•"/>
            </a:pPr>
            <a:r>
              <a:rPr lang="cs-CZ" dirty="0" smtClean="0"/>
              <a:t> Přestávka </a:t>
            </a:r>
            <a:r>
              <a:rPr lang="cs-CZ" dirty="0" smtClean="0"/>
              <a:t>3 měsíce v urychlování od </a:t>
            </a:r>
            <a:r>
              <a:rPr lang="cs-CZ" dirty="0" smtClean="0"/>
              <a:t>18. 12.</a:t>
            </a:r>
          </a:p>
          <a:p>
            <a:pPr>
              <a:buFont typeface="Arial" charset="0"/>
              <a:buChar char="•"/>
            </a:pPr>
            <a:endParaRPr lang="cs-CZ" dirty="0" smtClean="0"/>
          </a:p>
          <a:p>
            <a:pPr>
              <a:buFont typeface="Arial" charset="0"/>
              <a:buChar char="•"/>
            </a:pPr>
            <a:r>
              <a:rPr lang="cs-CZ" dirty="0" smtClean="0"/>
              <a:t> Významně vylepšen</a:t>
            </a:r>
            <a:br>
              <a:rPr lang="cs-CZ" dirty="0" smtClean="0"/>
            </a:br>
            <a:r>
              <a:rPr lang="cs-CZ" dirty="0" smtClean="0"/>
              <a:t>    Systém varování</a:t>
            </a:r>
            <a:br>
              <a:rPr lang="cs-CZ" dirty="0" smtClean="0"/>
            </a:br>
            <a:r>
              <a:rPr lang="cs-CZ" dirty="0" smtClean="0"/>
              <a:t>   při </a:t>
            </a:r>
            <a:r>
              <a:rPr lang="cs-CZ" dirty="0" err="1" smtClean="0"/>
              <a:t>Quenchi</a:t>
            </a:r>
            <a:r>
              <a:rPr lang="cs-CZ" dirty="0" smtClean="0"/>
              <a:t> ( </a:t>
            </a:r>
            <a:r>
              <a:rPr lang="cs-CZ" dirty="0" err="1" smtClean="0"/>
              <a:t>nQPS</a:t>
            </a:r>
            <a:r>
              <a:rPr lang="cs-CZ" dirty="0" smtClean="0"/>
              <a:t>)</a:t>
            </a:r>
          </a:p>
          <a:p>
            <a:pPr>
              <a:buFont typeface="Arial" charset="0"/>
              <a:buChar char="•"/>
            </a:pPr>
            <a:endParaRPr lang="cs-CZ" dirty="0" smtClean="0"/>
          </a:p>
          <a:p>
            <a:pPr>
              <a:buFont typeface="Arial" charset="0"/>
              <a:buChar char="•"/>
            </a:pPr>
            <a:r>
              <a:rPr lang="cs-CZ" dirty="0" smtClean="0"/>
              <a:t> Zbývá zdokonalit</a:t>
            </a:r>
            <a:br>
              <a:rPr lang="cs-CZ" dirty="0" smtClean="0"/>
            </a:br>
            <a:r>
              <a:rPr lang="cs-CZ" dirty="0" smtClean="0"/>
              <a:t>  ještě 3 sektory </a:t>
            </a:r>
            <a:endParaRPr lang="cs-CZ" dirty="0" smtClean="0"/>
          </a:p>
          <a:p>
            <a:endParaRPr lang="cs-CZ"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457200" y="381000"/>
            <a:ext cx="8229600" cy="1143000"/>
          </a:xfrm>
        </p:spPr>
        <p:txBody>
          <a:bodyPr/>
          <a:lstStyle/>
          <a:p>
            <a:r>
              <a:rPr lang="cs-CZ" smtClean="0">
                <a:solidFill>
                  <a:srgbClr val="FF0000"/>
                </a:solidFill>
              </a:rPr>
              <a:t>P</a:t>
            </a:r>
            <a:r>
              <a:rPr lang="en-US" smtClean="0">
                <a:solidFill>
                  <a:srgbClr val="FF0000"/>
                </a:solidFill>
              </a:rPr>
              <a:t>rvn</a:t>
            </a:r>
            <a:r>
              <a:rPr lang="cs-CZ" smtClean="0">
                <a:solidFill>
                  <a:srgbClr val="FF0000"/>
                </a:solidFill>
              </a:rPr>
              <a:t>í</a:t>
            </a:r>
            <a:r>
              <a:rPr lang="en-US" smtClean="0">
                <a:solidFill>
                  <a:srgbClr val="FF0000"/>
                </a:solidFill>
              </a:rPr>
              <a:t> sr</a:t>
            </a:r>
            <a:r>
              <a:rPr lang="cs-CZ" smtClean="0">
                <a:solidFill>
                  <a:srgbClr val="FF0000"/>
                </a:solidFill>
              </a:rPr>
              <a:t>ážky p-p při 7 TeV</a:t>
            </a:r>
            <a:endParaRPr lang="en-US" smtClean="0">
              <a:solidFill>
                <a:srgbClr val="FF0000"/>
              </a:solidFill>
            </a:endParaRPr>
          </a:p>
        </p:txBody>
      </p:sp>
      <p:sp>
        <p:nvSpPr>
          <p:cNvPr id="67587" name="TextovéPole 2"/>
          <p:cNvSpPr txBox="1">
            <a:spLocks noChangeArrowheads="1"/>
          </p:cNvSpPr>
          <p:nvPr/>
        </p:nvSpPr>
        <p:spPr bwMode="auto">
          <a:xfrm>
            <a:off x="838200" y="1600200"/>
            <a:ext cx="7924800" cy="4524375"/>
          </a:xfrm>
          <a:prstGeom prst="rect">
            <a:avLst/>
          </a:prstGeom>
          <a:noFill/>
          <a:ln w="9525">
            <a:noFill/>
            <a:miter lim="800000"/>
            <a:headEnd/>
            <a:tailEnd/>
          </a:ln>
        </p:spPr>
        <p:txBody>
          <a:bodyPr>
            <a:spAutoFit/>
          </a:bodyPr>
          <a:lstStyle/>
          <a:p>
            <a:r>
              <a:rPr lang="cs-CZ" sz="1600"/>
              <a:t> podrobnosti přípravy prvních sedmitevovych srážek protonů v LHC  30. března 2010:</a:t>
            </a:r>
          </a:p>
          <a:p>
            <a:r>
              <a:rPr lang="cs-CZ" sz="1600"/>
              <a:t> </a:t>
            </a:r>
          </a:p>
          <a:p>
            <a:r>
              <a:rPr lang="cs-CZ" sz="1600"/>
              <a:t>    * 01:10 - 03:00 : Long fill with stable beam flag -</a:t>
            </a:r>
          </a:p>
          <a:p>
            <a:r>
              <a:rPr lang="cs-CZ" sz="1600"/>
              <a:t>    * 03:00 :             dump beams</a:t>
            </a:r>
          </a:p>
          <a:p>
            <a:r>
              <a:rPr lang="cs-CZ" sz="1600"/>
              <a:t>    * 03:00 - 04:00 : Ramping down</a:t>
            </a:r>
          </a:p>
          <a:p>
            <a:r>
              <a:rPr lang="cs-CZ" sz="1600"/>
              <a:t>    * 04:00 - 06:00 : Back to 450 GeV - colliding bunch pattern:</a:t>
            </a:r>
            <a:br>
              <a:rPr lang="cs-CZ" sz="1600"/>
            </a:br>
            <a:r>
              <a:rPr lang="cs-CZ" sz="1600"/>
              <a:t>                  B1 (1, 17851) - B2 (1, 8911) - Perform all checks</a:t>
            </a:r>
          </a:p>
          <a:p>
            <a:r>
              <a:rPr lang="cs-CZ" sz="1600"/>
              <a:t>    * 06:00 :             Start the ramp to 3.5 TeV  (poprvé)</a:t>
            </a:r>
          </a:p>
          <a:p>
            <a:r>
              <a:rPr lang="cs-CZ" sz="1600"/>
              <a:t>    * 06:20 :             Beams dumped : RQT12.R4.B1 tripped (PC)</a:t>
            </a:r>
          </a:p>
          <a:p>
            <a:r>
              <a:rPr lang="cs-CZ" sz="1600"/>
              <a:t>    * 07:00 - 08:00 : Ramping down</a:t>
            </a:r>
          </a:p>
          <a:p>
            <a:r>
              <a:rPr lang="cs-CZ" sz="1600"/>
              <a:t>    * 08:00 - 08:40 : Rolling back to 450 GeV and beam checks</a:t>
            </a:r>
          </a:p>
          <a:p>
            <a:r>
              <a:rPr lang="cs-CZ" sz="1600"/>
              <a:t>    * 08:40 :             Starting ramp ( podruhé)</a:t>
            </a:r>
          </a:p>
          <a:p>
            <a:r>
              <a:rPr lang="cs-CZ" sz="1600"/>
              <a:t>    * 08:50 :             Lost sectors 81 and 12 - due to SPS QF-QD trip (porucha sítě)</a:t>
            </a:r>
          </a:p>
          <a:p>
            <a:r>
              <a:rPr lang="cs-CZ" sz="1600"/>
              <a:t>    * 08:50 - 11:15 : complete ramp (without beam) - Ramp down</a:t>
            </a:r>
          </a:p>
          <a:p>
            <a:r>
              <a:rPr lang="cs-CZ" sz="1600"/>
              <a:t>    * 11:15 :             Recover conditions at 450 GeV</a:t>
            </a:r>
          </a:p>
          <a:p>
            <a:r>
              <a:rPr lang="cs-CZ" sz="1600"/>
              <a:t>    * 11:52 - 12:38 : Ramping  (potřetí = vítězně )                          </a:t>
            </a:r>
            <a:r>
              <a:rPr lang="cs-CZ" sz="1600">
                <a:solidFill>
                  <a:srgbClr val="FF0000"/>
                </a:solidFill>
              </a:rPr>
              <a:t>INTERAKCE !</a:t>
            </a:r>
          </a:p>
          <a:p>
            <a:r>
              <a:rPr lang="cs-CZ" sz="1600"/>
              <a:t>    * 13:22 :            Declared stable beams at 3.5 TeV</a:t>
            </a:r>
          </a:p>
          <a:p>
            <a:pPr>
              <a:buFont typeface="Arial" charset="0"/>
              <a:buChar char="•"/>
            </a:pPr>
            <a:endParaRPr lang="cs-CZ" sz="1600"/>
          </a:p>
        </p:txBody>
      </p:sp>
      <p:sp>
        <p:nvSpPr>
          <p:cNvPr id="4" name="Šipka doprava 3"/>
          <p:cNvSpPr/>
          <p:nvPr/>
        </p:nvSpPr>
        <p:spPr>
          <a:xfrm rot="10430950">
            <a:off x="5695950" y="5257800"/>
            <a:ext cx="977900" cy="4841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solidFill>
                <a:srgbClr val="FF0000"/>
              </a:solidFill>
            </a:endParaRPr>
          </a:p>
        </p:txBody>
      </p:sp>
      <p:sp>
        <p:nvSpPr>
          <p:cNvPr id="67589" name="Zástupný symbol pro datum 4"/>
          <p:cNvSpPr>
            <a:spLocks noGrp="1"/>
          </p:cNvSpPr>
          <p:nvPr>
            <p:ph type="dt" sz="quarter" idx="10"/>
          </p:nvPr>
        </p:nvSpPr>
        <p:spPr>
          <a:noFill/>
        </p:spPr>
        <p:txBody>
          <a:bodyPr/>
          <a:lstStyle/>
          <a:p>
            <a:r>
              <a:rPr lang="cs-CZ" smtClean="0"/>
              <a:t>7.12.2010</a:t>
            </a:r>
            <a:endParaRPr lang="en-US" smtClean="0"/>
          </a:p>
        </p:txBody>
      </p:sp>
      <p:sp>
        <p:nvSpPr>
          <p:cNvPr id="67590" name="Zástupný symbol pro číslo snímku 5"/>
          <p:cNvSpPr>
            <a:spLocks noGrp="1"/>
          </p:cNvSpPr>
          <p:nvPr>
            <p:ph type="sldNum" sz="quarter" idx="12"/>
          </p:nvPr>
        </p:nvSpPr>
        <p:spPr>
          <a:noFill/>
        </p:spPr>
        <p:txBody>
          <a:bodyPr/>
          <a:lstStyle/>
          <a:p>
            <a:fld id="{0B6E1733-17FA-419E-924C-03A565FD4F6E}" type="slidenum">
              <a:rPr lang="en-US" smtClean="0"/>
              <a:pPr/>
              <a:t>49</a:t>
            </a:fld>
            <a:endParaRPr lang="en-US" smtClean="0"/>
          </a:p>
        </p:txBody>
      </p:sp>
      <p:sp>
        <p:nvSpPr>
          <p:cNvPr id="67591" name="Zástupný symbol pro zápatí 6"/>
          <p:cNvSpPr>
            <a:spLocks noGrp="1"/>
          </p:cNvSpPr>
          <p:nvPr>
            <p:ph type="ftr" sz="quarter" idx="11"/>
          </p:nvPr>
        </p:nvSpPr>
        <p:spPr>
          <a:noFill/>
        </p:spPr>
        <p:txBody>
          <a:bodyPr/>
          <a:lstStyle/>
          <a:p>
            <a:r>
              <a:rPr lang="en-US" smtClean="0"/>
              <a:t>S.Nemecek:  Experiment ATLAS - first year of collisions</a:t>
            </a:r>
            <a:endParaRPr lang="en-US"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cs-CZ" smtClean="0">
                <a:solidFill>
                  <a:srgbClr val="FF0000"/>
                </a:solidFill>
              </a:rPr>
              <a:t>Experiment ATLAS v CERN</a:t>
            </a:r>
            <a:endParaRPr lang="en-US" smtClean="0">
              <a:solidFill>
                <a:srgbClr val="FF0000"/>
              </a:solidFill>
            </a:endParaRPr>
          </a:p>
        </p:txBody>
      </p:sp>
      <p:sp>
        <p:nvSpPr>
          <p:cNvPr id="23555" name="Rectangle 3"/>
          <p:cNvSpPr>
            <a:spLocks noGrp="1" noChangeArrowheads="1"/>
          </p:cNvSpPr>
          <p:nvPr>
            <p:ph type="body" idx="1"/>
          </p:nvPr>
        </p:nvSpPr>
        <p:spPr/>
        <p:txBody>
          <a:bodyPr/>
          <a:lstStyle/>
          <a:p>
            <a:r>
              <a:rPr lang="cs-CZ" smtClean="0">
                <a:solidFill>
                  <a:srgbClr val="FF0000"/>
                </a:solidFill>
              </a:rPr>
              <a:t>A</a:t>
            </a:r>
            <a:r>
              <a:rPr lang="cs-CZ" smtClean="0"/>
              <a:t> </a:t>
            </a:r>
            <a:r>
              <a:rPr lang="cs-CZ" smtClean="0">
                <a:solidFill>
                  <a:srgbClr val="FF0000"/>
                </a:solidFill>
              </a:rPr>
              <a:t>T</a:t>
            </a:r>
            <a:r>
              <a:rPr lang="cs-CZ" smtClean="0"/>
              <a:t>oroidal </a:t>
            </a:r>
            <a:r>
              <a:rPr lang="cs-CZ" smtClean="0">
                <a:solidFill>
                  <a:srgbClr val="FF0000"/>
                </a:solidFill>
              </a:rPr>
              <a:t>L</a:t>
            </a:r>
            <a:r>
              <a:rPr lang="cs-CZ" smtClean="0"/>
              <a:t>HC </a:t>
            </a:r>
            <a:r>
              <a:rPr lang="cs-CZ" smtClean="0">
                <a:solidFill>
                  <a:srgbClr val="FF0000"/>
                </a:solidFill>
              </a:rPr>
              <a:t>A</a:t>
            </a:r>
            <a:r>
              <a:rPr lang="cs-CZ" smtClean="0"/>
              <a:t>pparatu</a:t>
            </a:r>
            <a:r>
              <a:rPr lang="cs-CZ" smtClean="0">
                <a:solidFill>
                  <a:srgbClr val="FF0000"/>
                </a:solidFill>
              </a:rPr>
              <a:t>S</a:t>
            </a:r>
            <a:r>
              <a:rPr lang="cs-CZ" smtClean="0"/>
              <a:t> (= </a:t>
            </a:r>
            <a:r>
              <a:rPr lang="cs-CZ" smtClean="0">
                <a:solidFill>
                  <a:srgbClr val="FF0000"/>
                </a:solidFill>
              </a:rPr>
              <a:t>ATLAS</a:t>
            </a:r>
            <a:r>
              <a:rPr lang="cs-CZ" smtClean="0"/>
              <a:t>)</a:t>
            </a:r>
          </a:p>
          <a:p>
            <a:endParaRPr lang="cs-CZ" smtClean="0">
              <a:solidFill>
                <a:srgbClr val="FF0000"/>
              </a:solidFill>
            </a:endParaRPr>
          </a:p>
          <a:p>
            <a:r>
              <a:rPr lang="cs-CZ" smtClean="0">
                <a:solidFill>
                  <a:srgbClr val="FF0000"/>
                </a:solidFill>
              </a:rPr>
              <a:t>L</a:t>
            </a:r>
            <a:r>
              <a:rPr lang="cs-CZ" smtClean="0"/>
              <a:t>arge </a:t>
            </a:r>
            <a:r>
              <a:rPr lang="cs-CZ" smtClean="0">
                <a:solidFill>
                  <a:srgbClr val="FF0000"/>
                </a:solidFill>
              </a:rPr>
              <a:t>H</a:t>
            </a:r>
            <a:r>
              <a:rPr lang="cs-CZ" smtClean="0"/>
              <a:t>adron </a:t>
            </a:r>
            <a:r>
              <a:rPr lang="cs-CZ" smtClean="0">
                <a:solidFill>
                  <a:srgbClr val="FF0000"/>
                </a:solidFill>
              </a:rPr>
              <a:t>C</a:t>
            </a:r>
            <a:r>
              <a:rPr lang="cs-CZ" smtClean="0"/>
              <a:t>ollide</a:t>
            </a:r>
            <a:r>
              <a:rPr lang="en-US" smtClean="0"/>
              <a:t>r</a:t>
            </a:r>
            <a:r>
              <a:rPr lang="cs-CZ" smtClean="0"/>
              <a:t> (= </a:t>
            </a:r>
            <a:r>
              <a:rPr lang="cs-CZ" smtClean="0">
                <a:solidFill>
                  <a:srgbClr val="FF0000"/>
                </a:solidFill>
              </a:rPr>
              <a:t>LHC</a:t>
            </a:r>
            <a:r>
              <a:rPr lang="cs-CZ" smtClean="0"/>
              <a:t>)</a:t>
            </a:r>
          </a:p>
          <a:p>
            <a:endParaRPr lang="cs-CZ" smtClean="0">
              <a:solidFill>
                <a:srgbClr val="FF0000"/>
              </a:solidFill>
            </a:endParaRPr>
          </a:p>
          <a:p>
            <a:r>
              <a:rPr lang="cs-CZ" smtClean="0">
                <a:solidFill>
                  <a:srgbClr val="FF0000"/>
                </a:solidFill>
              </a:rPr>
              <a:t>C</a:t>
            </a:r>
            <a:r>
              <a:rPr lang="cs-CZ" smtClean="0"/>
              <a:t>onseil </a:t>
            </a:r>
            <a:r>
              <a:rPr lang="cs-CZ" smtClean="0">
                <a:solidFill>
                  <a:srgbClr val="FF0000"/>
                </a:solidFill>
              </a:rPr>
              <a:t>E</a:t>
            </a:r>
            <a:r>
              <a:rPr lang="cs-CZ" smtClean="0"/>
              <a:t>uropéenne pour la </a:t>
            </a:r>
            <a:r>
              <a:rPr lang="cs-CZ" smtClean="0">
                <a:solidFill>
                  <a:srgbClr val="FF0000"/>
                </a:solidFill>
              </a:rPr>
              <a:t>R</a:t>
            </a:r>
            <a:r>
              <a:rPr lang="cs-CZ" smtClean="0"/>
              <a:t>echerche </a:t>
            </a:r>
            <a:r>
              <a:rPr lang="cs-CZ" smtClean="0">
                <a:solidFill>
                  <a:srgbClr val="FF0000"/>
                </a:solidFill>
              </a:rPr>
              <a:t>N</a:t>
            </a:r>
            <a:r>
              <a:rPr lang="cs-CZ" smtClean="0"/>
              <a:t>ucléaire  (= </a:t>
            </a:r>
            <a:r>
              <a:rPr lang="cs-CZ" smtClean="0">
                <a:solidFill>
                  <a:srgbClr val="FF0000"/>
                </a:solidFill>
              </a:rPr>
              <a:t>CERN</a:t>
            </a:r>
            <a:r>
              <a:rPr lang="cs-CZ" smtClean="0"/>
              <a:t>) </a:t>
            </a:r>
          </a:p>
          <a:p>
            <a:pPr lvl="1"/>
            <a:r>
              <a:rPr lang="cs-CZ" smtClean="0">
                <a:solidFill>
                  <a:srgbClr val="FF0000"/>
                </a:solidFill>
              </a:rPr>
              <a:t> </a:t>
            </a:r>
            <a:r>
              <a:rPr lang="cs-CZ" smtClean="0"/>
              <a:t>( 1954: </a:t>
            </a:r>
            <a:r>
              <a:rPr lang="cs-CZ" smtClean="0">
                <a:solidFill>
                  <a:srgbClr val="FF0000"/>
                </a:solidFill>
              </a:rPr>
              <a:t>C</a:t>
            </a:r>
            <a:r>
              <a:rPr lang="cs-CZ" smtClean="0"/>
              <a:t>onseil               </a:t>
            </a:r>
            <a:r>
              <a:rPr lang="cs-CZ" smtClean="0">
                <a:solidFill>
                  <a:srgbClr val="FF0000"/>
                </a:solidFill>
              </a:rPr>
              <a:t>Organisation </a:t>
            </a:r>
            <a:r>
              <a:rPr lang="cs-CZ" smtClean="0"/>
              <a:t>)</a:t>
            </a:r>
            <a:endParaRPr lang="cs-CZ" smtClean="0">
              <a:solidFill>
                <a:srgbClr val="FF0000"/>
              </a:solidFill>
            </a:endParaRPr>
          </a:p>
          <a:p>
            <a:pPr lvl="1"/>
            <a:r>
              <a:rPr lang="cs-CZ" smtClean="0"/>
              <a:t> Dnes: </a:t>
            </a:r>
            <a:r>
              <a:rPr lang="cs-CZ" smtClean="0">
                <a:solidFill>
                  <a:srgbClr val="FF0000"/>
                </a:solidFill>
              </a:rPr>
              <a:t>Evropská Laboratoř Částicové Fyziky</a:t>
            </a:r>
            <a:endParaRPr lang="en-US" smtClean="0">
              <a:solidFill>
                <a:srgbClr val="FF0000"/>
              </a:solidFill>
            </a:endParaRPr>
          </a:p>
        </p:txBody>
      </p:sp>
      <p:sp>
        <p:nvSpPr>
          <p:cNvPr id="23556" name="Line 6"/>
          <p:cNvSpPr>
            <a:spLocks noChangeShapeType="1"/>
          </p:cNvSpPr>
          <p:nvPr/>
        </p:nvSpPr>
        <p:spPr bwMode="auto">
          <a:xfrm>
            <a:off x="3998913" y="5257800"/>
            <a:ext cx="990600" cy="0"/>
          </a:xfrm>
          <a:prstGeom prst="line">
            <a:avLst/>
          </a:prstGeom>
          <a:noFill/>
          <a:ln w="57150">
            <a:solidFill>
              <a:schemeClr val="tx1"/>
            </a:solidFill>
            <a:round/>
            <a:headEnd/>
            <a:tailEnd type="triangle" w="med" len="med"/>
          </a:ln>
        </p:spPr>
        <p:txBody>
          <a:bodyPr/>
          <a:lstStyle/>
          <a:p>
            <a:endParaRPr lang="cs-CZ"/>
          </a:p>
        </p:txBody>
      </p:sp>
      <p:sp>
        <p:nvSpPr>
          <p:cNvPr id="23557" name="Zástupný symbol pro datum 4"/>
          <p:cNvSpPr>
            <a:spLocks noGrp="1"/>
          </p:cNvSpPr>
          <p:nvPr>
            <p:ph type="dt" sz="quarter" idx="10"/>
          </p:nvPr>
        </p:nvSpPr>
        <p:spPr>
          <a:noFill/>
        </p:spPr>
        <p:txBody>
          <a:bodyPr/>
          <a:lstStyle/>
          <a:p>
            <a:r>
              <a:rPr lang="cs-CZ" smtClean="0"/>
              <a:t>7.12.2010</a:t>
            </a:r>
            <a:endParaRPr lang="en-US" smtClean="0"/>
          </a:p>
        </p:txBody>
      </p:sp>
      <p:sp>
        <p:nvSpPr>
          <p:cNvPr id="23558" name="Zástupný symbol pro číslo snímku 5"/>
          <p:cNvSpPr>
            <a:spLocks noGrp="1"/>
          </p:cNvSpPr>
          <p:nvPr>
            <p:ph type="sldNum" sz="quarter" idx="12"/>
          </p:nvPr>
        </p:nvSpPr>
        <p:spPr>
          <a:noFill/>
        </p:spPr>
        <p:txBody>
          <a:bodyPr/>
          <a:lstStyle/>
          <a:p>
            <a:fld id="{127BD2D2-FE37-45EB-85FC-1F2A8424A16A}" type="slidenum">
              <a:rPr lang="en-US" smtClean="0"/>
              <a:pPr/>
              <a:t>5</a:t>
            </a:fld>
            <a:endParaRPr lang="en-US" smtClean="0"/>
          </a:p>
        </p:txBody>
      </p:sp>
      <p:sp>
        <p:nvSpPr>
          <p:cNvPr id="23559" name="Zástupný symbol pro zápatí 6"/>
          <p:cNvSpPr>
            <a:spLocks noGrp="1"/>
          </p:cNvSpPr>
          <p:nvPr>
            <p:ph type="ftr" sz="quarter" idx="11"/>
          </p:nvPr>
        </p:nvSpPr>
        <p:spPr>
          <a:noFill/>
        </p:spPr>
        <p:txBody>
          <a:bodyPr/>
          <a:lstStyle/>
          <a:p>
            <a:r>
              <a:rPr lang="en-US" smtClean="0"/>
              <a:t>S.Nemecek:  Experiment ATLAS - first year of collisions</a:t>
            </a:r>
            <a:endParaRPr 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457200" y="76200"/>
            <a:ext cx="8229600" cy="1143000"/>
          </a:xfrm>
        </p:spPr>
        <p:txBody>
          <a:bodyPr/>
          <a:lstStyle/>
          <a:p>
            <a:r>
              <a:rPr lang="cs-CZ" sz="3600" smtClean="0">
                <a:solidFill>
                  <a:srgbClr val="FF0000"/>
                </a:solidFill>
              </a:rPr>
              <a:t>P</a:t>
            </a:r>
            <a:r>
              <a:rPr lang="en-US" sz="3600" smtClean="0">
                <a:solidFill>
                  <a:srgbClr val="FF0000"/>
                </a:solidFill>
              </a:rPr>
              <a:t>rvn</a:t>
            </a:r>
            <a:r>
              <a:rPr lang="cs-CZ" sz="3600" smtClean="0">
                <a:solidFill>
                  <a:srgbClr val="FF0000"/>
                </a:solidFill>
              </a:rPr>
              <a:t>í</a:t>
            </a:r>
            <a:r>
              <a:rPr lang="en-US" sz="3600" smtClean="0">
                <a:solidFill>
                  <a:srgbClr val="FF0000"/>
                </a:solidFill>
              </a:rPr>
              <a:t> sr</a:t>
            </a:r>
            <a:r>
              <a:rPr lang="cs-CZ" sz="3600" smtClean="0">
                <a:solidFill>
                  <a:srgbClr val="FF0000"/>
                </a:solidFill>
              </a:rPr>
              <a:t>ážky p-p při 7 TeV</a:t>
            </a:r>
            <a:br>
              <a:rPr lang="cs-CZ" sz="3600" smtClean="0">
                <a:solidFill>
                  <a:srgbClr val="FF0000"/>
                </a:solidFill>
              </a:rPr>
            </a:br>
            <a:r>
              <a:rPr lang="cs-CZ" sz="3200" smtClean="0">
                <a:solidFill>
                  <a:srgbClr val="FF0000"/>
                </a:solidFill>
              </a:rPr>
              <a:t>historie intensity a energie svazků</a:t>
            </a:r>
            <a:endParaRPr lang="en-US" sz="3600" smtClean="0">
              <a:solidFill>
                <a:srgbClr val="FF0000"/>
              </a:solidFill>
            </a:endParaRPr>
          </a:p>
        </p:txBody>
      </p:sp>
      <p:pic>
        <p:nvPicPr>
          <p:cNvPr id="68611" name="Obrázek 3" descr="Start_7TeV_collapsing_separation.png"/>
          <p:cNvPicPr>
            <a:picLocks noChangeAspect="1"/>
          </p:cNvPicPr>
          <p:nvPr/>
        </p:nvPicPr>
        <p:blipFill>
          <a:blip r:embed="rId2" cstate="print"/>
          <a:srcRect l="75555" t="85988"/>
          <a:stretch>
            <a:fillRect/>
          </a:stretch>
        </p:blipFill>
        <p:spPr bwMode="auto">
          <a:xfrm>
            <a:off x="304800" y="1219200"/>
            <a:ext cx="8474075" cy="3886200"/>
          </a:xfrm>
          <a:prstGeom prst="rect">
            <a:avLst/>
          </a:prstGeom>
          <a:noFill/>
          <a:ln w="9525">
            <a:noFill/>
            <a:miter lim="800000"/>
            <a:headEnd/>
            <a:tailEnd/>
          </a:ln>
        </p:spPr>
      </p:pic>
      <p:sp>
        <p:nvSpPr>
          <p:cNvPr id="68612" name="TextovéPole 4"/>
          <p:cNvSpPr txBox="1">
            <a:spLocks noChangeArrowheads="1"/>
          </p:cNvSpPr>
          <p:nvPr/>
        </p:nvSpPr>
        <p:spPr bwMode="auto">
          <a:xfrm>
            <a:off x="914400" y="5257800"/>
            <a:ext cx="7055136" cy="1077218"/>
          </a:xfrm>
          <a:prstGeom prst="rect">
            <a:avLst/>
          </a:prstGeom>
          <a:noFill/>
          <a:ln w="9525">
            <a:noFill/>
            <a:miter lim="800000"/>
            <a:headEnd/>
            <a:tailEnd/>
          </a:ln>
        </p:spPr>
        <p:txBody>
          <a:bodyPr wrap="none">
            <a:spAutoFit/>
          </a:bodyPr>
          <a:lstStyle/>
          <a:p>
            <a:r>
              <a:rPr lang="cs-CZ" sz="1600" dirty="0"/>
              <a:t>zeleně = Urychlovací cyklus ( nárůst magnetického pole v dipólech do 6 </a:t>
            </a:r>
            <a:r>
              <a:rPr lang="cs-CZ" sz="1600" dirty="0" err="1"/>
              <a:t>kA</a:t>
            </a:r>
            <a:r>
              <a:rPr lang="cs-CZ" sz="1600" dirty="0"/>
              <a:t>)</a:t>
            </a:r>
          </a:p>
          <a:p>
            <a:r>
              <a:rPr lang="cs-CZ" sz="1600" dirty="0"/>
              <a:t>                      poprvé……………… podruhé……………………..potřetí</a:t>
            </a:r>
          </a:p>
          <a:p>
            <a:r>
              <a:rPr lang="cs-CZ" sz="1600" dirty="0"/>
              <a:t>Červená a modrá = svazek v jednom a druhém směru</a:t>
            </a:r>
            <a:br>
              <a:rPr lang="cs-CZ" sz="1600" dirty="0"/>
            </a:br>
            <a:r>
              <a:rPr lang="cs-CZ" sz="1600" dirty="0"/>
              <a:t>ztráta svazku  v 6:20…………………a v 8:50</a:t>
            </a:r>
          </a:p>
        </p:txBody>
      </p:sp>
      <p:sp>
        <p:nvSpPr>
          <p:cNvPr id="68613" name="Zástupný symbol pro datum 4"/>
          <p:cNvSpPr>
            <a:spLocks noGrp="1"/>
          </p:cNvSpPr>
          <p:nvPr>
            <p:ph type="dt" sz="quarter" idx="10"/>
          </p:nvPr>
        </p:nvSpPr>
        <p:spPr>
          <a:xfrm>
            <a:off x="457200" y="6400800"/>
            <a:ext cx="2133600" cy="320674"/>
          </a:xfrm>
          <a:noFill/>
        </p:spPr>
        <p:txBody>
          <a:bodyPr/>
          <a:lstStyle/>
          <a:p>
            <a:r>
              <a:rPr lang="cs-CZ" dirty="0" smtClean="0"/>
              <a:t>7.12.2010</a:t>
            </a:r>
            <a:endParaRPr lang="en-US" dirty="0" smtClean="0"/>
          </a:p>
        </p:txBody>
      </p:sp>
      <p:sp>
        <p:nvSpPr>
          <p:cNvPr id="68614" name="Zástupný symbol pro číslo snímku 5"/>
          <p:cNvSpPr>
            <a:spLocks noGrp="1"/>
          </p:cNvSpPr>
          <p:nvPr>
            <p:ph type="sldNum" sz="quarter" idx="12"/>
          </p:nvPr>
        </p:nvSpPr>
        <p:spPr>
          <a:noFill/>
        </p:spPr>
        <p:txBody>
          <a:bodyPr/>
          <a:lstStyle/>
          <a:p>
            <a:fld id="{B836E33E-C697-47B8-8FA1-BF7D7F6297A0}" type="slidenum">
              <a:rPr lang="en-US" smtClean="0"/>
              <a:pPr/>
              <a:t>50</a:t>
            </a:fld>
            <a:endParaRPr lang="en-US" smtClean="0"/>
          </a:p>
        </p:txBody>
      </p:sp>
      <p:sp>
        <p:nvSpPr>
          <p:cNvPr id="68615" name="Zástupný symbol pro zápatí 6"/>
          <p:cNvSpPr>
            <a:spLocks noGrp="1"/>
          </p:cNvSpPr>
          <p:nvPr>
            <p:ph type="ftr" sz="quarter" idx="11"/>
          </p:nvPr>
        </p:nvSpPr>
        <p:spPr>
          <a:xfrm>
            <a:off x="2438400" y="6400799"/>
            <a:ext cx="4648200" cy="320675"/>
          </a:xfrm>
          <a:noFill/>
        </p:spPr>
        <p:txBody>
          <a:bodyPr/>
          <a:lstStyle/>
          <a:p>
            <a:r>
              <a:rPr lang="en-US" dirty="0" err="1" smtClean="0"/>
              <a:t>S.Nemecek</a:t>
            </a:r>
            <a:r>
              <a:rPr lang="en-US" dirty="0" smtClean="0"/>
              <a:t>:  Experiment ATLAS - first year of collisions</a:t>
            </a:r>
            <a:endParaRPr lang="en-US"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dpis 1"/>
          <p:cNvSpPr>
            <a:spLocks noGrp="1"/>
          </p:cNvSpPr>
          <p:nvPr>
            <p:ph type="title"/>
          </p:nvPr>
        </p:nvSpPr>
        <p:spPr>
          <a:xfrm>
            <a:off x="1792288" y="5605463"/>
            <a:ext cx="6056312" cy="719137"/>
          </a:xfrm>
        </p:spPr>
        <p:txBody>
          <a:bodyPr/>
          <a:lstStyle/>
          <a:p>
            <a:r>
              <a:rPr lang="cs-CZ" smtClean="0"/>
              <a:t>3D zobrazovací systém ATLASu</a:t>
            </a:r>
            <a:br>
              <a:rPr lang="cs-CZ" smtClean="0"/>
            </a:br>
            <a:r>
              <a:rPr lang="cs-CZ" smtClean="0"/>
              <a:t>( další snímky, detaily na uvedené WEB adrese)</a:t>
            </a:r>
          </a:p>
        </p:txBody>
      </p:sp>
      <p:pic>
        <p:nvPicPr>
          <p:cNvPr id="69635" name="Zástupný symbol pro obrázek 4" descr="atlas2010-vp1-152166-316199.png"/>
          <p:cNvPicPr>
            <a:picLocks noGrp="1" noChangeAspect="1"/>
          </p:cNvPicPr>
          <p:nvPr>
            <p:ph type="pic" idx="1"/>
          </p:nvPr>
        </p:nvPicPr>
        <p:blipFill>
          <a:blip r:embed="rId2" cstate="print"/>
          <a:srcRect l="5083" r="5083"/>
          <a:stretch>
            <a:fillRect/>
          </a:stretch>
        </p:blipFill>
        <p:spPr>
          <a:xfrm>
            <a:off x="984250" y="300038"/>
            <a:ext cx="7016750" cy="5262562"/>
          </a:xfrm>
        </p:spPr>
      </p:pic>
      <p:sp>
        <p:nvSpPr>
          <p:cNvPr id="69636" name="TextovéPole 5"/>
          <p:cNvSpPr txBox="1">
            <a:spLocks noChangeArrowheads="1"/>
          </p:cNvSpPr>
          <p:nvPr/>
        </p:nvSpPr>
        <p:spPr bwMode="auto">
          <a:xfrm>
            <a:off x="8077200" y="2057400"/>
            <a:ext cx="825500" cy="369888"/>
          </a:xfrm>
          <a:prstGeom prst="rect">
            <a:avLst/>
          </a:prstGeom>
          <a:noFill/>
          <a:ln w="9525">
            <a:noFill/>
            <a:miter lim="800000"/>
            <a:headEnd/>
            <a:tailEnd/>
          </a:ln>
        </p:spPr>
        <p:txBody>
          <a:bodyPr wrap="none">
            <a:spAutoFit/>
          </a:bodyPr>
          <a:lstStyle/>
          <a:p>
            <a:r>
              <a:rPr lang="cs-CZ"/>
              <a:t>MBTS</a:t>
            </a:r>
          </a:p>
        </p:txBody>
      </p:sp>
      <p:cxnSp>
        <p:nvCxnSpPr>
          <p:cNvPr id="8" name="Přímá spojovací šipka 7"/>
          <p:cNvCxnSpPr/>
          <p:nvPr/>
        </p:nvCxnSpPr>
        <p:spPr>
          <a:xfrm rot="5400000">
            <a:off x="6858000" y="2438400"/>
            <a:ext cx="1219200" cy="121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Přímá spojovací šipka 8"/>
          <p:cNvCxnSpPr/>
          <p:nvPr/>
        </p:nvCxnSpPr>
        <p:spPr>
          <a:xfrm rot="10800000">
            <a:off x="2895600" y="1600200"/>
            <a:ext cx="53340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9639" name="TextovéPole 10"/>
          <p:cNvSpPr txBox="1">
            <a:spLocks noChangeArrowheads="1"/>
          </p:cNvSpPr>
          <p:nvPr/>
        </p:nvSpPr>
        <p:spPr bwMode="auto">
          <a:xfrm>
            <a:off x="228600" y="3276600"/>
            <a:ext cx="628650" cy="369888"/>
          </a:xfrm>
          <a:prstGeom prst="rect">
            <a:avLst/>
          </a:prstGeom>
          <a:noFill/>
          <a:ln w="9525">
            <a:noFill/>
            <a:miter lim="800000"/>
            <a:headEnd/>
            <a:tailEnd/>
          </a:ln>
        </p:spPr>
        <p:txBody>
          <a:bodyPr wrap="none">
            <a:spAutoFit/>
          </a:bodyPr>
          <a:lstStyle/>
          <a:p>
            <a:r>
              <a:rPr lang="cs-CZ"/>
              <a:t>TRT</a:t>
            </a:r>
          </a:p>
        </p:txBody>
      </p:sp>
      <p:cxnSp>
        <p:nvCxnSpPr>
          <p:cNvPr id="13" name="Přímá spojovací šipka 12"/>
          <p:cNvCxnSpPr>
            <a:stCxn id="69639" idx="3"/>
          </p:cNvCxnSpPr>
          <p:nvPr/>
        </p:nvCxnSpPr>
        <p:spPr>
          <a:xfrm flipV="1">
            <a:off x="857250" y="3429000"/>
            <a:ext cx="3028950" cy="317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9641" name="Zástupný symbol pro datum 9"/>
          <p:cNvSpPr>
            <a:spLocks noGrp="1"/>
          </p:cNvSpPr>
          <p:nvPr>
            <p:ph type="dt" sz="quarter" idx="10"/>
          </p:nvPr>
        </p:nvSpPr>
        <p:spPr>
          <a:xfrm>
            <a:off x="457200" y="6324599"/>
            <a:ext cx="2133600" cy="396875"/>
          </a:xfrm>
          <a:noFill/>
        </p:spPr>
        <p:txBody>
          <a:bodyPr/>
          <a:lstStyle/>
          <a:p>
            <a:r>
              <a:rPr lang="cs-CZ" dirty="0" smtClean="0"/>
              <a:t>7.12.2010</a:t>
            </a:r>
            <a:endParaRPr lang="en-US" dirty="0" smtClean="0"/>
          </a:p>
        </p:txBody>
      </p:sp>
      <p:sp>
        <p:nvSpPr>
          <p:cNvPr id="69642" name="Zástupný symbol pro číslo snímku 10"/>
          <p:cNvSpPr>
            <a:spLocks noGrp="1"/>
          </p:cNvSpPr>
          <p:nvPr>
            <p:ph type="sldNum" sz="quarter" idx="12"/>
          </p:nvPr>
        </p:nvSpPr>
        <p:spPr>
          <a:noFill/>
        </p:spPr>
        <p:txBody>
          <a:bodyPr/>
          <a:lstStyle/>
          <a:p>
            <a:fld id="{8A027CEE-223D-461D-87E7-421D1709EEDD}" type="slidenum">
              <a:rPr lang="en-US" smtClean="0"/>
              <a:pPr/>
              <a:t>51</a:t>
            </a:fld>
            <a:endParaRPr lang="en-US" smtClean="0"/>
          </a:p>
        </p:txBody>
      </p:sp>
      <p:sp>
        <p:nvSpPr>
          <p:cNvPr id="69643" name="Zástupný symbol pro zápatí 11"/>
          <p:cNvSpPr>
            <a:spLocks noGrp="1"/>
          </p:cNvSpPr>
          <p:nvPr>
            <p:ph type="ftr" sz="quarter" idx="11"/>
          </p:nvPr>
        </p:nvSpPr>
        <p:spPr>
          <a:xfrm>
            <a:off x="2133600" y="6324599"/>
            <a:ext cx="5334000" cy="396875"/>
          </a:xfrm>
          <a:noFill/>
        </p:spPr>
        <p:txBody>
          <a:bodyPr/>
          <a:lstStyle/>
          <a:p>
            <a:r>
              <a:rPr lang="en-US" dirty="0" err="1" smtClean="0"/>
              <a:t>S.Nemecek</a:t>
            </a:r>
            <a:r>
              <a:rPr lang="en-US" dirty="0" smtClean="0"/>
              <a:t>:  Experiment ATLAS - first year of collisions</a:t>
            </a:r>
            <a:endParaRPr lang="en-US"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dpis 1"/>
          <p:cNvSpPr>
            <a:spLocks noGrp="1"/>
          </p:cNvSpPr>
          <p:nvPr>
            <p:ph type="title"/>
          </p:nvPr>
        </p:nvSpPr>
        <p:spPr>
          <a:xfrm>
            <a:off x="1792288" y="5681663"/>
            <a:ext cx="5486400" cy="566737"/>
          </a:xfrm>
        </p:spPr>
        <p:txBody>
          <a:bodyPr/>
          <a:lstStyle/>
          <a:p>
            <a:r>
              <a:rPr lang="cs-CZ" smtClean="0"/>
              <a:t>První 7 TeV interakce z Tilecal řídícího pultu</a:t>
            </a:r>
          </a:p>
        </p:txBody>
      </p:sp>
      <p:pic>
        <p:nvPicPr>
          <p:cNvPr id="70659" name="Zástupný symbol pro obrázek 4" descr="Atlantis_7Tev_srazka_Tile.png"/>
          <p:cNvPicPr>
            <a:picLocks noGrp="1" noChangeAspect="1"/>
          </p:cNvPicPr>
          <p:nvPr>
            <p:ph type="pic" idx="1"/>
          </p:nvPr>
        </p:nvPicPr>
        <p:blipFill>
          <a:blip r:embed="rId2" cstate="print"/>
          <a:srcRect l="1367" r="1367"/>
          <a:stretch>
            <a:fillRect/>
          </a:stretch>
        </p:blipFill>
        <p:spPr>
          <a:xfrm>
            <a:off x="893763" y="304800"/>
            <a:ext cx="7107237" cy="5330825"/>
          </a:xfrm>
        </p:spPr>
      </p:pic>
      <p:sp>
        <p:nvSpPr>
          <p:cNvPr id="70660" name="Zástupný symbol pro datum 3"/>
          <p:cNvSpPr>
            <a:spLocks noGrp="1"/>
          </p:cNvSpPr>
          <p:nvPr>
            <p:ph type="dt" sz="quarter" idx="10"/>
          </p:nvPr>
        </p:nvSpPr>
        <p:spPr>
          <a:noFill/>
        </p:spPr>
        <p:txBody>
          <a:bodyPr/>
          <a:lstStyle/>
          <a:p>
            <a:r>
              <a:rPr lang="cs-CZ" smtClean="0"/>
              <a:t>7.12.2010</a:t>
            </a:r>
            <a:endParaRPr lang="en-US" smtClean="0"/>
          </a:p>
        </p:txBody>
      </p:sp>
      <p:sp>
        <p:nvSpPr>
          <p:cNvPr id="70661" name="Zástupný symbol pro číslo snímku 4"/>
          <p:cNvSpPr>
            <a:spLocks noGrp="1"/>
          </p:cNvSpPr>
          <p:nvPr>
            <p:ph type="sldNum" sz="quarter" idx="12"/>
          </p:nvPr>
        </p:nvSpPr>
        <p:spPr>
          <a:noFill/>
        </p:spPr>
        <p:txBody>
          <a:bodyPr/>
          <a:lstStyle/>
          <a:p>
            <a:fld id="{D3AD0018-C657-46D9-A5F0-DEFDFB093160}" type="slidenum">
              <a:rPr lang="en-US" smtClean="0"/>
              <a:pPr/>
              <a:t>52</a:t>
            </a:fld>
            <a:endParaRPr lang="en-US" smtClean="0"/>
          </a:p>
        </p:txBody>
      </p:sp>
      <p:sp>
        <p:nvSpPr>
          <p:cNvPr id="70662" name="Zástupný symbol pro zápatí 5"/>
          <p:cNvSpPr>
            <a:spLocks noGrp="1"/>
          </p:cNvSpPr>
          <p:nvPr>
            <p:ph type="ftr" sz="quarter" idx="11"/>
          </p:nvPr>
        </p:nvSpPr>
        <p:spPr>
          <a:noFill/>
        </p:spPr>
        <p:txBody>
          <a:bodyPr/>
          <a:lstStyle/>
          <a:p>
            <a:r>
              <a:rPr lang="en-US" smtClean="0"/>
              <a:t>S.Nemecek:  Experiment ATLAS - first year of collisions</a:t>
            </a:r>
            <a:endParaRPr lang="en-US"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ástupný symbol pro text 4"/>
          <p:cNvSpPr>
            <a:spLocks noGrp="1"/>
          </p:cNvSpPr>
          <p:nvPr>
            <p:ph type="body" sz="half" idx="2"/>
          </p:nvPr>
        </p:nvSpPr>
        <p:spPr>
          <a:xfrm>
            <a:off x="1219200" y="5867400"/>
            <a:ext cx="2438400" cy="304800"/>
          </a:xfrm>
        </p:spPr>
        <p:txBody>
          <a:bodyPr/>
          <a:lstStyle/>
          <a:p>
            <a:r>
              <a:rPr lang="cs-CZ" smtClean="0"/>
              <a:t>Sub-detektor PiXEL zapnutý </a:t>
            </a:r>
          </a:p>
        </p:txBody>
      </p:sp>
      <p:sp>
        <p:nvSpPr>
          <p:cNvPr id="71683" name="AutoShape 4" descr="http://atlas.web.cern.ch/Atlas/public/EVTDISPLAY/JiveXML_152166_467774-Pileup-improved-thumb.png">
            <a:hlinkClick r:id="rId2"/>
          </p:cNvPr>
          <p:cNvSpPr>
            <a:spLocks noChangeAspect="1" noChangeArrowheads="1"/>
          </p:cNvSpPr>
          <p:nvPr/>
        </p:nvSpPr>
        <p:spPr bwMode="auto">
          <a:xfrm>
            <a:off x="155575" y="-1096963"/>
            <a:ext cx="2286000" cy="2286001"/>
          </a:xfrm>
          <a:prstGeom prst="rect">
            <a:avLst/>
          </a:prstGeom>
          <a:noFill/>
          <a:ln w="9525">
            <a:noFill/>
            <a:miter lim="800000"/>
            <a:headEnd/>
            <a:tailEnd/>
          </a:ln>
        </p:spPr>
        <p:txBody>
          <a:bodyPr/>
          <a:lstStyle/>
          <a:p>
            <a:endParaRPr lang="cs-CZ"/>
          </a:p>
        </p:txBody>
      </p:sp>
      <p:pic>
        <p:nvPicPr>
          <p:cNvPr id="71684" name="Zástupný symbol pro obrázek 13" descr="atlas2010-vp1-152166-639756-miony_thumbs.png"/>
          <p:cNvPicPr>
            <a:picLocks noGrp="1" noChangeAspect="1"/>
          </p:cNvPicPr>
          <p:nvPr>
            <p:ph type="pic" idx="1"/>
          </p:nvPr>
        </p:nvPicPr>
        <p:blipFill>
          <a:blip r:embed="rId3" cstate="print"/>
          <a:srcRect t="3125" b="3125"/>
          <a:stretch>
            <a:fillRect/>
          </a:stretch>
        </p:blipFill>
        <p:spPr>
          <a:xfrm>
            <a:off x="4608513" y="381000"/>
            <a:ext cx="4078287" cy="3059113"/>
          </a:xfrm>
        </p:spPr>
      </p:pic>
      <p:pic>
        <p:nvPicPr>
          <p:cNvPr id="71685" name="Obrázek 14" descr="JiveXML_152166_451982-PIX_ON_thumb.png"/>
          <p:cNvPicPr>
            <a:picLocks noChangeAspect="1"/>
          </p:cNvPicPr>
          <p:nvPr/>
        </p:nvPicPr>
        <p:blipFill>
          <a:blip r:embed="rId4" cstate="print"/>
          <a:srcRect/>
          <a:stretch>
            <a:fillRect/>
          </a:stretch>
        </p:blipFill>
        <p:spPr bwMode="auto">
          <a:xfrm>
            <a:off x="228600" y="3352800"/>
            <a:ext cx="4214813" cy="2476500"/>
          </a:xfrm>
          <a:prstGeom prst="rect">
            <a:avLst/>
          </a:prstGeom>
          <a:noFill/>
          <a:ln w="9525">
            <a:noFill/>
            <a:miter lim="800000"/>
            <a:headEnd/>
            <a:tailEnd/>
          </a:ln>
        </p:spPr>
      </p:pic>
      <p:pic>
        <p:nvPicPr>
          <p:cNvPr id="71686" name="Obrázek 15" descr="JiveXML_152166_316199-Atl1_thumbs.png"/>
          <p:cNvPicPr>
            <a:picLocks noChangeAspect="1"/>
          </p:cNvPicPr>
          <p:nvPr/>
        </p:nvPicPr>
        <p:blipFill>
          <a:blip r:embed="rId5" cstate="print"/>
          <a:srcRect/>
          <a:stretch>
            <a:fillRect/>
          </a:stretch>
        </p:blipFill>
        <p:spPr bwMode="auto">
          <a:xfrm>
            <a:off x="207963" y="414338"/>
            <a:ext cx="4287837" cy="2590800"/>
          </a:xfrm>
          <a:prstGeom prst="rect">
            <a:avLst/>
          </a:prstGeom>
          <a:noFill/>
          <a:ln w="9525">
            <a:noFill/>
            <a:miter lim="800000"/>
            <a:headEnd/>
            <a:tailEnd/>
          </a:ln>
        </p:spPr>
      </p:pic>
      <p:sp>
        <p:nvSpPr>
          <p:cNvPr id="17" name="Zástupný symbol pro text 4"/>
          <p:cNvSpPr txBox="1">
            <a:spLocks/>
          </p:cNvSpPr>
          <p:nvPr/>
        </p:nvSpPr>
        <p:spPr bwMode="auto">
          <a:xfrm>
            <a:off x="685800" y="3048000"/>
            <a:ext cx="3581400" cy="304800"/>
          </a:xfrm>
          <a:prstGeom prst="rect">
            <a:avLst/>
          </a:prstGeom>
          <a:noFill/>
          <a:ln w="9525">
            <a:noFill/>
            <a:miter lim="800000"/>
            <a:headEnd/>
            <a:tailEnd/>
          </a:ln>
        </p:spPr>
        <p:txBody>
          <a:bodyPr/>
          <a:lstStyle/>
          <a:p>
            <a:pPr eaLnBrk="0" hangingPunct="0">
              <a:spcBef>
                <a:spcPct val="20000"/>
              </a:spcBef>
              <a:defRPr/>
            </a:pPr>
            <a:r>
              <a:rPr lang="cs-CZ" sz="1400" kern="0" dirty="0">
                <a:latin typeface="+mn-lt"/>
              </a:rPr>
              <a:t>Stejný případ ve 12:58 jako na stránce 51 </a:t>
            </a:r>
          </a:p>
        </p:txBody>
      </p:sp>
      <p:pic>
        <p:nvPicPr>
          <p:cNvPr id="71688" name="Zástupný symbol pro obrázek 8" descr="JiveXML_152166_467774-Pileup-improved-thumb.png"/>
          <p:cNvPicPr>
            <a:picLocks noChangeAspect="1"/>
          </p:cNvPicPr>
          <p:nvPr/>
        </p:nvPicPr>
        <p:blipFill>
          <a:blip r:embed="rId6" cstate="print"/>
          <a:srcRect l="6239" r="6239"/>
          <a:stretch>
            <a:fillRect/>
          </a:stretch>
        </p:blipFill>
        <p:spPr bwMode="auto">
          <a:xfrm>
            <a:off x="4648200" y="3508375"/>
            <a:ext cx="4038600" cy="2587625"/>
          </a:xfrm>
          <a:prstGeom prst="rect">
            <a:avLst/>
          </a:prstGeom>
          <a:noFill/>
          <a:ln w="9525">
            <a:noFill/>
            <a:miter lim="800000"/>
            <a:headEnd/>
            <a:tailEnd/>
          </a:ln>
        </p:spPr>
      </p:pic>
      <p:sp>
        <p:nvSpPr>
          <p:cNvPr id="71689" name="Zástupný symbol pro datum 8"/>
          <p:cNvSpPr>
            <a:spLocks noGrp="1"/>
          </p:cNvSpPr>
          <p:nvPr>
            <p:ph type="dt" sz="quarter" idx="10"/>
          </p:nvPr>
        </p:nvSpPr>
        <p:spPr>
          <a:noFill/>
        </p:spPr>
        <p:txBody>
          <a:bodyPr/>
          <a:lstStyle/>
          <a:p>
            <a:r>
              <a:rPr lang="cs-CZ" smtClean="0"/>
              <a:t>7.12.2010</a:t>
            </a:r>
            <a:endParaRPr lang="en-US" smtClean="0"/>
          </a:p>
        </p:txBody>
      </p:sp>
      <p:sp>
        <p:nvSpPr>
          <p:cNvPr id="71690" name="Zástupný symbol pro číslo snímku 9"/>
          <p:cNvSpPr>
            <a:spLocks noGrp="1"/>
          </p:cNvSpPr>
          <p:nvPr>
            <p:ph type="sldNum" sz="quarter" idx="12"/>
          </p:nvPr>
        </p:nvSpPr>
        <p:spPr>
          <a:noFill/>
        </p:spPr>
        <p:txBody>
          <a:bodyPr/>
          <a:lstStyle/>
          <a:p>
            <a:fld id="{133A1D31-16BB-42BB-B4A8-527E3471A280}" type="slidenum">
              <a:rPr lang="en-US" smtClean="0"/>
              <a:pPr/>
              <a:t>53</a:t>
            </a:fld>
            <a:endParaRPr lang="en-US" smtClean="0"/>
          </a:p>
        </p:txBody>
      </p:sp>
      <p:sp>
        <p:nvSpPr>
          <p:cNvPr id="71691" name="Zástupný symbol pro zápatí 10"/>
          <p:cNvSpPr>
            <a:spLocks noGrp="1"/>
          </p:cNvSpPr>
          <p:nvPr>
            <p:ph type="ftr" sz="quarter" idx="11"/>
          </p:nvPr>
        </p:nvSpPr>
        <p:spPr>
          <a:noFill/>
        </p:spPr>
        <p:txBody>
          <a:bodyPr/>
          <a:lstStyle/>
          <a:p>
            <a:r>
              <a:rPr lang="en-US" smtClean="0"/>
              <a:t>S.Nemecek:  Experiment ATLAS - first year of collisions</a:t>
            </a:r>
            <a:endParaRPr lang="en-US"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Nadpis 1"/>
          <p:cNvSpPr>
            <a:spLocks noGrp="1"/>
          </p:cNvSpPr>
          <p:nvPr>
            <p:ph type="title"/>
          </p:nvPr>
        </p:nvSpPr>
        <p:spPr>
          <a:xfrm>
            <a:off x="457200" y="274638"/>
            <a:ext cx="8305800" cy="1325562"/>
          </a:xfrm>
        </p:spPr>
        <p:txBody>
          <a:bodyPr/>
          <a:lstStyle/>
          <a:p>
            <a:r>
              <a:rPr lang="cs-CZ" smtClean="0"/>
              <a:t>Kolik km/h chybí protonům v LHC k rychlosti světla</a:t>
            </a:r>
          </a:p>
        </p:txBody>
      </p:sp>
      <p:sp>
        <p:nvSpPr>
          <p:cNvPr id="73731" name="Zástupný symbol pro obsah 2"/>
          <p:cNvSpPr>
            <a:spLocks noGrp="1"/>
          </p:cNvSpPr>
          <p:nvPr>
            <p:ph idx="1"/>
          </p:nvPr>
        </p:nvSpPr>
        <p:spPr>
          <a:xfrm>
            <a:off x="457200" y="1600200"/>
            <a:ext cx="8534400" cy="4525963"/>
          </a:xfrm>
        </p:spPr>
        <p:txBody>
          <a:bodyPr/>
          <a:lstStyle/>
          <a:p>
            <a:pPr>
              <a:buFontTx/>
              <a:buNone/>
            </a:pPr>
            <a:endParaRPr lang="cs-CZ" sz="2800" smtClean="0"/>
          </a:p>
          <a:p>
            <a:endParaRPr lang="cs-CZ" smtClean="0"/>
          </a:p>
        </p:txBody>
      </p:sp>
      <p:sp>
        <p:nvSpPr>
          <p:cNvPr id="73732" name="Zástupný symbol pro datum 3"/>
          <p:cNvSpPr>
            <a:spLocks noGrp="1"/>
          </p:cNvSpPr>
          <p:nvPr>
            <p:ph type="dt" sz="quarter" idx="10"/>
          </p:nvPr>
        </p:nvSpPr>
        <p:spPr>
          <a:noFill/>
        </p:spPr>
        <p:txBody>
          <a:bodyPr/>
          <a:lstStyle/>
          <a:p>
            <a:r>
              <a:rPr lang="cs-CZ" smtClean="0"/>
              <a:t>7.12.2010</a:t>
            </a:r>
            <a:endParaRPr lang="en-US" smtClean="0"/>
          </a:p>
        </p:txBody>
      </p:sp>
      <p:sp>
        <p:nvSpPr>
          <p:cNvPr id="73733" name="Zástupný symbol pro číslo snímku 4"/>
          <p:cNvSpPr>
            <a:spLocks noGrp="1"/>
          </p:cNvSpPr>
          <p:nvPr>
            <p:ph type="sldNum" sz="quarter" idx="12"/>
          </p:nvPr>
        </p:nvSpPr>
        <p:spPr>
          <a:noFill/>
        </p:spPr>
        <p:txBody>
          <a:bodyPr/>
          <a:lstStyle/>
          <a:p>
            <a:fld id="{968AE2E3-6775-4EBC-A4BC-6C5E999DC46E}" type="slidenum">
              <a:rPr lang="en-US" smtClean="0"/>
              <a:pPr/>
              <a:t>54</a:t>
            </a:fld>
            <a:endParaRPr lang="en-US" smtClean="0"/>
          </a:p>
        </p:txBody>
      </p:sp>
      <p:sp>
        <p:nvSpPr>
          <p:cNvPr id="73734" name="Zástupný symbol pro zápatí 5"/>
          <p:cNvSpPr>
            <a:spLocks noGrp="1"/>
          </p:cNvSpPr>
          <p:nvPr>
            <p:ph type="ftr" sz="quarter" idx="11"/>
          </p:nvPr>
        </p:nvSpPr>
        <p:spPr>
          <a:noFill/>
        </p:spPr>
        <p:txBody>
          <a:bodyPr/>
          <a:lstStyle/>
          <a:p>
            <a:r>
              <a:rPr lang="en-US" smtClean="0"/>
              <a:t>S.Nemecek:  Experiment ATLAS - first year of collisions</a:t>
            </a:r>
            <a:endParaRPr lang="en-US"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Nadpis 1"/>
          <p:cNvSpPr>
            <a:spLocks noGrp="1"/>
          </p:cNvSpPr>
          <p:nvPr>
            <p:ph type="title"/>
          </p:nvPr>
        </p:nvSpPr>
        <p:spPr>
          <a:xfrm>
            <a:off x="457200" y="274638"/>
            <a:ext cx="8305800" cy="1325562"/>
          </a:xfrm>
        </p:spPr>
        <p:txBody>
          <a:bodyPr/>
          <a:lstStyle/>
          <a:p>
            <a:r>
              <a:rPr lang="cs-CZ" smtClean="0"/>
              <a:t>Kolik km/h chybí protonům v LHC k rychlosti světla</a:t>
            </a:r>
          </a:p>
        </p:txBody>
      </p:sp>
      <p:sp>
        <p:nvSpPr>
          <p:cNvPr id="74755" name="Zástupný symbol pro obsah 2"/>
          <p:cNvSpPr>
            <a:spLocks noGrp="1"/>
          </p:cNvSpPr>
          <p:nvPr>
            <p:ph idx="1"/>
          </p:nvPr>
        </p:nvSpPr>
        <p:spPr>
          <a:xfrm>
            <a:off x="457200" y="1600200"/>
            <a:ext cx="8534400" cy="4525963"/>
          </a:xfrm>
        </p:spPr>
        <p:txBody>
          <a:bodyPr/>
          <a:lstStyle/>
          <a:p>
            <a:r>
              <a:rPr lang="cs-CZ" smtClean="0"/>
              <a:t>A </a:t>
            </a:r>
            <a:r>
              <a:rPr lang="en-US" smtClean="0"/>
              <a:t>     </a:t>
            </a:r>
            <a:r>
              <a:rPr lang="el-GR" smtClean="0"/>
              <a:t>γ</a:t>
            </a:r>
            <a:r>
              <a:rPr lang="en-US" b="1" baseline="30000" smtClean="0">
                <a:sym typeface="Symbol" pitchFamily="18" charset="2"/>
              </a:rPr>
              <a:t>  </a:t>
            </a:r>
            <a:r>
              <a:rPr lang="en-US" smtClean="0"/>
              <a:t>= 1/√(1-</a:t>
            </a:r>
            <a:r>
              <a:rPr lang="el-GR" smtClean="0"/>
              <a:t> β</a:t>
            </a:r>
            <a:r>
              <a:rPr lang="cs-CZ" b="1" baseline="30000" smtClean="0">
                <a:sym typeface="Symbol" pitchFamily="18" charset="2"/>
              </a:rPr>
              <a:t> 2</a:t>
            </a:r>
            <a:r>
              <a:rPr lang="en-US" smtClean="0"/>
              <a:t>);  </a:t>
            </a:r>
            <a:r>
              <a:rPr lang="cs-CZ" b="1" baseline="30000" smtClean="0">
                <a:sym typeface="Symbol" pitchFamily="18" charset="2"/>
              </a:rPr>
              <a:t>  </a:t>
            </a:r>
            <a:r>
              <a:rPr lang="en-US" b="1" baseline="30000" smtClean="0">
                <a:sym typeface="Symbol" pitchFamily="18" charset="2"/>
              </a:rPr>
              <a:t>  </a:t>
            </a:r>
            <a:r>
              <a:rPr lang="el-GR" smtClean="0"/>
              <a:t>β</a:t>
            </a:r>
            <a:r>
              <a:rPr lang="cs-CZ" b="1" baseline="30000" smtClean="0">
                <a:sym typeface="Symbol" pitchFamily="18" charset="2"/>
              </a:rPr>
              <a:t> 2  </a:t>
            </a:r>
            <a:r>
              <a:rPr lang="cs-CZ" smtClean="0"/>
              <a:t> =   1 - 1/</a:t>
            </a:r>
            <a:r>
              <a:rPr lang="el-GR" smtClean="0"/>
              <a:t>γ</a:t>
            </a:r>
            <a:r>
              <a:rPr lang="cs-CZ" b="1" baseline="30000" smtClean="0">
                <a:sym typeface="Symbol" pitchFamily="18" charset="2"/>
              </a:rPr>
              <a:t>2</a:t>
            </a:r>
            <a:endParaRPr lang="cs-CZ" smtClean="0"/>
          </a:p>
          <a:p>
            <a:r>
              <a:rPr lang="cs-CZ" smtClean="0"/>
              <a:t>A      </a:t>
            </a:r>
            <a:r>
              <a:rPr lang="el-GR" smtClean="0"/>
              <a:t>β</a:t>
            </a:r>
            <a:r>
              <a:rPr lang="cs-CZ" b="1" baseline="30000" smtClean="0">
                <a:sym typeface="Symbol" pitchFamily="18" charset="2"/>
              </a:rPr>
              <a:t> </a:t>
            </a:r>
            <a:r>
              <a:rPr lang="en-US" b="1" smtClean="0">
                <a:sym typeface="Symbol" pitchFamily="18" charset="2"/>
              </a:rPr>
              <a:t> </a:t>
            </a:r>
            <a:r>
              <a:rPr lang="cs-CZ" smtClean="0"/>
              <a:t>= 1 - 1/(2</a:t>
            </a:r>
            <a:r>
              <a:rPr lang="el-GR" smtClean="0"/>
              <a:t>γ</a:t>
            </a:r>
            <a:r>
              <a:rPr lang="cs-CZ" b="1" baseline="30000" smtClean="0">
                <a:sym typeface="Symbol" pitchFamily="18" charset="2"/>
              </a:rPr>
              <a:t>2</a:t>
            </a:r>
            <a:r>
              <a:rPr lang="cs-CZ" smtClean="0"/>
              <a:t>)</a:t>
            </a:r>
            <a:endParaRPr lang="en-US" smtClean="0"/>
          </a:p>
          <a:p>
            <a:r>
              <a:rPr lang="cs-CZ" smtClean="0"/>
              <a:t>A      </a:t>
            </a:r>
            <a:r>
              <a:rPr lang="en-US" smtClean="0"/>
              <a:t>1 - </a:t>
            </a:r>
            <a:r>
              <a:rPr lang="el-GR" smtClean="0"/>
              <a:t>β</a:t>
            </a:r>
            <a:r>
              <a:rPr lang="cs-CZ" b="1" baseline="30000" smtClean="0">
                <a:sym typeface="Symbol" pitchFamily="18" charset="2"/>
              </a:rPr>
              <a:t> </a:t>
            </a:r>
            <a:r>
              <a:rPr lang="cs-CZ" b="1" smtClean="0">
                <a:sym typeface="Symbol" pitchFamily="18" charset="2"/>
              </a:rPr>
              <a:t> </a:t>
            </a:r>
            <a:r>
              <a:rPr lang="cs-CZ" b="1" baseline="30000" smtClean="0">
                <a:sym typeface="Symbol" pitchFamily="18" charset="2"/>
              </a:rPr>
              <a:t>  </a:t>
            </a:r>
            <a:r>
              <a:rPr lang="cs-CZ" smtClean="0"/>
              <a:t> =  1/(2</a:t>
            </a:r>
            <a:r>
              <a:rPr lang="el-GR" smtClean="0"/>
              <a:t>γ</a:t>
            </a:r>
            <a:r>
              <a:rPr lang="cs-CZ" b="1" baseline="30000" smtClean="0">
                <a:sym typeface="Symbol" pitchFamily="18" charset="2"/>
              </a:rPr>
              <a:t>2</a:t>
            </a:r>
            <a:r>
              <a:rPr lang="cs-CZ" smtClean="0"/>
              <a:t>)</a:t>
            </a:r>
            <a:r>
              <a:rPr lang="en-US" smtClean="0"/>
              <a:t>  ;</a:t>
            </a:r>
            <a:r>
              <a:rPr lang="cs-CZ" smtClean="0"/>
              <a:t>     </a:t>
            </a:r>
            <a:r>
              <a:rPr lang="el-GR" smtClean="0"/>
              <a:t>γ</a:t>
            </a:r>
            <a:r>
              <a:rPr lang="cs-CZ" b="1" baseline="30000" smtClean="0">
                <a:sym typeface="Symbol" pitchFamily="18" charset="2"/>
              </a:rPr>
              <a:t>2 </a:t>
            </a:r>
            <a:r>
              <a:rPr lang="cs-CZ" smtClean="0"/>
              <a:t> =(E/m)</a:t>
            </a:r>
            <a:r>
              <a:rPr lang="cs-CZ" b="1" baseline="30000" smtClean="0">
                <a:sym typeface="Symbol" pitchFamily="18" charset="2"/>
              </a:rPr>
              <a:t> 2</a:t>
            </a:r>
            <a:endParaRPr lang="cs-CZ" sz="2400" smtClean="0"/>
          </a:p>
          <a:p>
            <a:r>
              <a:rPr lang="cs-CZ" sz="2400" smtClean="0"/>
              <a:t>3500 GeV</a:t>
            </a:r>
            <a:r>
              <a:rPr lang="en-US" sz="2400" smtClean="0"/>
              <a:t>:</a:t>
            </a:r>
            <a:r>
              <a:rPr lang="cs-CZ" sz="2400" smtClean="0"/>
              <a:t>   </a:t>
            </a:r>
            <a:r>
              <a:rPr lang="en-US" sz="2400" smtClean="0"/>
              <a:t/>
            </a:r>
            <a:br>
              <a:rPr lang="en-US" sz="2400" smtClean="0"/>
            </a:br>
            <a:r>
              <a:rPr lang="en-US" sz="2400" smtClean="0"/>
              <a:t>      </a:t>
            </a:r>
            <a:r>
              <a:rPr lang="cs-CZ" sz="2400" smtClean="0"/>
              <a:t>=</a:t>
            </a:r>
            <a:r>
              <a:rPr lang="en-US" sz="2400" smtClean="0"/>
              <a:t>&gt; </a:t>
            </a:r>
            <a:r>
              <a:rPr lang="el-GR" sz="2400" smtClean="0"/>
              <a:t>γ</a:t>
            </a:r>
            <a:r>
              <a:rPr lang="cs-CZ" sz="2400" b="1" baseline="30000" smtClean="0">
                <a:sym typeface="Symbol" pitchFamily="18" charset="2"/>
              </a:rPr>
              <a:t>2</a:t>
            </a:r>
            <a:r>
              <a:rPr lang="en-US" sz="2400" b="1" baseline="30000" smtClean="0">
                <a:sym typeface="Symbol" pitchFamily="18" charset="2"/>
              </a:rPr>
              <a:t>  </a:t>
            </a:r>
            <a:r>
              <a:rPr lang="en-US" sz="2400" smtClean="0"/>
              <a:t>= (3.5 E3)</a:t>
            </a:r>
            <a:r>
              <a:rPr lang="cs-CZ" sz="2400" b="1" baseline="30000" smtClean="0">
                <a:sym typeface="Symbol" pitchFamily="18" charset="2"/>
              </a:rPr>
              <a:t> 2 </a:t>
            </a:r>
            <a:r>
              <a:rPr lang="en-US" sz="2400" smtClean="0"/>
              <a:t> = 12.25 E6; </a:t>
            </a:r>
            <a:r>
              <a:rPr lang="cs-CZ" sz="2400" smtClean="0"/>
              <a:t>1/(2</a:t>
            </a:r>
            <a:r>
              <a:rPr lang="el-GR" sz="2400" smtClean="0"/>
              <a:t>γ</a:t>
            </a:r>
            <a:r>
              <a:rPr lang="cs-CZ" sz="2400" b="1" baseline="30000" smtClean="0">
                <a:sym typeface="Symbol" pitchFamily="18" charset="2"/>
              </a:rPr>
              <a:t>2</a:t>
            </a:r>
            <a:r>
              <a:rPr lang="cs-CZ" sz="2400" smtClean="0"/>
              <a:t>)</a:t>
            </a:r>
            <a:r>
              <a:rPr lang="en-US" sz="2400" smtClean="0"/>
              <a:t> = 1/24.5 *E-6</a:t>
            </a:r>
            <a:endParaRPr lang="cs-CZ" sz="1800" smtClean="0"/>
          </a:p>
          <a:p>
            <a:r>
              <a:rPr lang="cs-CZ" sz="2400" smtClean="0"/>
              <a:t> </a:t>
            </a:r>
            <a:r>
              <a:rPr lang="en-US" sz="2800" smtClean="0"/>
              <a:t>1 – </a:t>
            </a:r>
            <a:r>
              <a:rPr lang="el-GR" sz="2800" smtClean="0"/>
              <a:t>β</a:t>
            </a:r>
            <a:r>
              <a:rPr lang="en-US" sz="2800" smtClean="0"/>
              <a:t> = 4E-8;  c – v = 4E-8 * c = 12 m/s = 43 km/h</a:t>
            </a:r>
            <a:endParaRPr lang="en-US" smtClean="0"/>
          </a:p>
          <a:p>
            <a:r>
              <a:rPr lang="en-US" sz="2600" smtClean="0"/>
              <a:t>70</a:t>
            </a:r>
            <a:r>
              <a:rPr lang="cs-CZ" sz="2600" smtClean="0"/>
              <a:t>00 GeV</a:t>
            </a:r>
            <a:r>
              <a:rPr lang="en-US" sz="2600" smtClean="0"/>
              <a:t>:</a:t>
            </a:r>
            <a:r>
              <a:rPr lang="cs-CZ" sz="2600" smtClean="0"/>
              <a:t>   </a:t>
            </a:r>
            <a:r>
              <a:rPr lang="en-US" sz="2600" smtClean="0"/>
              <a:t/>
            </a:r>
            <a:br>
              <a:rPr lang="en-US" sz="2600" smtClean="0"/>
            </a:br>
            <a:r>
              <a:rPr lang="en-US" sz="2600" smtClean="0"/>
              <a:t>      </a:t>
            </a:r>
            <a:r>
              <a:rPr lang="cs-CZ" sz="2600" smtClean="0"/>
              <a:t>=</a:t>
            </a:r>
            <a:r>
              <a:rPr lang="en-US" sz="2600" smtClean="0"/>
              <a:t>&gt; </a:t>
            </a:r>
            <a:r>
              <a:rPr lang="el-GR" sz="2600" smtClean="0"/>
              <a:t>γ</a:t>
            </a:r>
            <a:r>
              <a:rPr lang="cs-CZ" sz="2600" b="1" baseline="30000" smtClean="0">
                <a:sym typeface="Symbol" pitchFamily="18" charset="2"/>
              </a:rPr>
              <a:t>2</a:t>
            </a:r>
            <a:r>
              <a:rPr lang="en-US" sz="2600" b="1" baseline="30000" smtClean="0">
                <a:sym typeface="Symbol" pitchFamily="18" charset="2"/>
              </a:rPr>
              <a:t>  </a:t>
            </a:r>
            <a:r>
              <a:rPr lang="en-US" sz="2600" smtClean="0"/>
              <a:t>= (7E3)</a:t>
            </a:r>
            <a:r>
              <a:rPr lang="cs-CZ" sz="2600" b="1" baseline="30000" smtClean="0">
                <a:sym typeface="Symbol" pitchFamily="18" charset="2"/>
              </a:rPr>
              <a:t> 2 </a:t>
            </a:r>
            <a:r>
              <a:rPr lang="en-US" sz="2600" smtClean="0"/>
              <a:t> = 49E6; </a:t>
            </a:r>
            <a:r>
              <a:rPr lang="cs-CZ" sz="2600" smtClean="0"/>
              <a:t>1/(2</a:t>
            </a:r>
            <a:r>
              <a:rPr lang="el-GR" sz="2600" smtClean="0"/>
              <a:t>γ</a:t>
            </a:r>
            <a:r>
              <a:rPr lang="cs-CZ" sz="2600" b="1" baseline="30000" smtClean="0">
                <a:sym typeface="Symbol" pitchFamily="18" charset="2"/>
              </a:rPr>
              <a:t>2</a:t>
            </a:r>
            <a:r>
              <a:rPr lang="cs-CZ" sz="2600" smtClean="0"/>
              <a:t>)</a:t>
            </a:r>
            <a:r>
              <a:rPr lang="en-US" sz="2600" smtClean="0"/>
              <a:t> = 1/98 *E-6</a:t>
            </a:r>
            <a:endParaRPr lang="cs-CZ" sz="2600" smtClean="0"/>
          </a:p>
          <a:p>
            <a:r>
              <a:rPr lang="cs-CZ" sz="2800" smtClean="0"/>
              <a:t> </a:t>
            </a:r>
            <a:r>
              <a:rPr lang="en-US" sz="2800" smtClean="0"/>
              <a:t>1 – </a:t>
            </a:r>
            <a:r>
              <a:rPr lang="el-GR" sz="2800" smtClean="0"/>
              <a:t>β</a:t>
            </a:r>
            <a:r>
              <a:rPr lang="en-US" sz="2800" smtClean="0"/>
              <a:t> = 1E-8;  c – v = 1E-8 * c = 3 m/s = 11 km/h</a:t>
            </a:r>
          </a:p>
          <a:p>
            <a:pPr>
              <a:buFontTx/>
              <a:buNone/>
            </a:pPr>
            <a:endParaRPr lang="cs-CZ" sz="2800" smtClean="0"/>
          </a:p>
          <a:p>
            <a:endParaRPr lang="cs-CZ" smtClean="0"/>
          </a:p>
        </p:txBody>
      </p:sp>
      <p:sp>
        <p:nvSpPr>
          <p:cNvPr id="74756" name="Zástupný symbol pro datum 3"/>
          <p:cNvSpPr>
            <a:spLocks noGrp="1"/>
          </p:cNvSpPr>
          <p:nvPr>
            <p:ph type="dt" sz="quarter" idx="10"/>
          </p:nvPr>
        </p:nvSpPr>
        <p:spPr>
          <a:noFill/>
        </p:spPr>
        <p:txBody>
          <a:bodyPr/>
          <a:lstStyle/>
          <a:p>
            <a:r>
              <a:rPr lang="cs-CZ" smtClean="0"/>
              <a:t>7.12.2010</a:t>
            </a:r>
            <a:endParaRPr lang="en-US" smtClean="0"/>
          </a:p>
        </p:txBody>
      </p:sp>
      <p:sp>
        <p:nvSpPr>
          <p:cNvPr id="74757" name="Zástupný symbol pro číslo snímku 4"/>
          <p:cNvSpPr>
            <a:spLocks noGrp="1"/>
          </p:cNvSpPr>
          <p:nvPr>
            <p:ph type="sldNum" sz="quarter" idx="12"/>
          </p:nvPr>
        </p:nvSpPr>
        <p:spPr>
          <a:noFill/>
        </p:spPr>
        <p:txBody>
          <a:bodyPr/>
          <a:lstStyle/>
          <a:p>
            <a:fld id="{382B2521-80A4-42D6-B8D3-F4B6F686B836}" type="slidenum">
              <a:rPr lang="en-US" smtClean="0"/>
              <a:pPr/>
              <a:t>55</a:t>
            </a:fld>
            <a:endParaRPr lang="en-US" smtClean="0"/>
          </a:p>
        </p:txBody>
      </p:sp>
      <p:sp>
        <p:nvSpPr>
          <p:cNvPr id="74758" name="Zástupný symbol pro zápatí 5"/>
          <p:cNvSpPr>
            <a:spLocks noGrp="1"/>
          </p:cNvSpPr>
          <p:nvPr>
            <p:ph type="ftr" sz="quarter" idx="11"/>
          </p:nvPr>
        </p:nvSpPr>
        <p:spPr>
          <a:noFill/>
        </p:spPr>
        <p:txBody>
          <a:bodyPr/>
          <a:lstStyle/>
          <a:p>
            <a:r>
              <a:rPr lang="en-US" smtClean="0"/>
              <a:t>S.Nemecek:  Experiment ATLAS - first year of collisions</a:t>
            </a:r>
            <a:endParaRPr lang="en-US"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0"/>
            <a:ext cx="8229600" cy="838200"/>
          </a:xfrm>
        </p:spPr>
        <p:txBody>
          <a:bodyPr/>
          <a:lstStyle/>
          <a:p>
            <a:r>
              <a:rPr lang="cs-CZ" dirty="0" smtClean="0">
                <a:solidFill>
                  <a:srgbClr val="FF0000"/>
                </a:solidFill>
              </a:rPr>
              <a:t>P</a:t>
            </a:r>
            <a:r>
              <a:rPr lang="en-US" dirty="0" err="1" smtClean="0">
                <a:solidFill>
                  <a:srgbClr val="FF0000"/>
                </a:solidFill>
              </a:rPr>
              <a:t>rvn</a:t>
            </a:r>
            <a:r>
              <a:rPr lang="cs-CZ" dirty="0" smtClean="0">
                <a:solidFill>
                  <a:srgbClr val="FF0000"/>
                </a:solidFill>
              </a:rPr>
              <a:t>í</a:t>
            </a:r>
            <a:r>
              <a:rPr lang="en-US" dirty="0" smtClean="0">
                <a:solidFill>
                  <a:srgbClr val="FF0000"/>
                </a:solidFill>
              </a:rPr>
              <a:t> </a:t>
            </a:r>
            <a:r>
              <a:rPr lang="en-US" dirty="0" err="1" smtClean="0">
                <a:solidFill>
                  <a:srgbClr val="FF0000"/>
                </a:solidFill>
              </a:rPr>
              <a:t>sr</a:t>
            </a:r>
            <a:r>
              <a:rPr lang="cs-CZ" dirty="0" err="1" smtClean="0">
                <a:solidFill>
                  <a:srgbClr val="FF0000"/>
                </a:solidFill>
              </a:rPr>
              <a:t>ážky</a:t>
            </a:r>
            <a:r>
              <a:rPr lang="cs-CZ" dirty="0" smtClean="0">
                <a:solidFill>
                  <a:srgbClr val="FF0000"/>
                </a:solidFill>
              </a:rPr>
              <a:t> p-p při 7 </a:t>
            </a:r>
            <a:r>
              <a:rPr lang="cs-CZ" dirty="0" err="1" smtClean="0">
                <a:solidFill>
                  <a:srgbClr val="FF0000"/>
                </a:solidFill>
              </a:rPr>
              <a:t>TeV</a:t>
            </a:r>
            <a:endParaRPr lang="en-US" dirty="0" smtClean="0">
              <a:solidFill>
                <a:srgbClr val="FF0000"/>
              </a:solidFill>
            </a:endParaRPr>
          </a:p>
        </p:txBody>
      </p:sp>
      <p:pic>
        <p:nvPicPr>
          <p:cNvPr id="75779" name="Obrázek 3" descr="Start_7TeV_collapsing_separation.png"/>
          <p:cNvPicPr>
            <a:picLocks noChangeAspect="1"/>
          </p:cNvPicPr>
          <p:nvPr/>
        </p:nvPicPr>
        <p:blipFill>
          <a:blip r:embed="rId2" cstate="print"/>
          <a:srcRect/>
          <a:stretch>
            <a:fillRect/>
          </a:stretch>
        </p:blipFill>
        <p:spPr bwMode="auto">
          <a:xfrm>
            <a:off x="914400" y="914400"/>
            <a:ext cx="7315200" cy="5851525"/>
          </a:xfrm>
          <a:prstGeom prst="rect">
            <a:avLst/>
          </a:prstGeom>
          <a:noFill/>
          <a:ln w="9525">
            <a:noFill/>
            <a:miter lim="800000"/>
            <a:headEnd/>
            <a:tailEnd/>
          </a:ln>
        </p:spPr>
      </p:pic>
      <p:sp>
        <p:nvSpPr>
          <p:cNvPr id="75781" name="Zástupný symbol pro číslo snímku 4"/>
          <p:cNvSpPr>
            <a:spLocks noGrp="1"/>
          </p:cNvSpPr>
          <p:nvPr>
            <p:ph type="sldNum" sz="quarter" idx="12"/>
          </p:nvPr>
        </p:nvSpPr>
        <p:spPr>
          <a:noFill/>
        </p:spPr>
        <p:txBody>
          <a:bodyPr/>
          <a:lstStyle/>
          <a:p>
            <a:fld id="{E675D738-0E1F-4063-B1A7-6C84F946F257}" type="slidenum">
              <a:rPr lang="en-US" smtClean="0"/>
              <a:pPr/>
              <a:t>56</a:t>
            </a:fld>
            <a:endParaRPr lang="en-US"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cs-CZ" smtClean="0">
                <a:solidFill>
                  <a:srgbClr val="FF0000"/>
                </a:solidFill>
              </a:rPr>
              <a:t>P</a:t>
            </a:r>
            <a:r>
              <a:rPr lang="en-US" smtClean="0">
                <a:solidFill>
                  <a:srgbClr val="FF0000"/>
                </a:solidFill>
              </a:rPr>
              <a:t>rvn</a:t>
            </a:r>
            <a:r>
              <a:rPr lang="cs-CZ" smtClean="0">
                <a:solidFill>
                  <a:srgbClr val="FF0000"/>
                </a:solidFill>
              </a:rPr>
              <a:t>í</a:t>
            </a:r>
            <a:r>
              <a:rPr lang="en-US" smtClean="0">
                <a:solidFill>
                  <a:srgbClr val="FF0000"/>
                </a:solidFill>
              </a:rPr>
              <a:t> sr</a:t>
            </a:r>
            <a:r>
              <a:rPr lang="cs-CZ" smtClean="0">
                <a:solidFill>
                  <a:srgbClr val="FF0000"/>
                </a:solidFill>
              </a:rPr>
              <a:t>ážky p-p při 7 TeV</a:t>
            </a:r>
            <a:endParaRPr lang="en-US" smtClean="0">
              <a:solidFill>
                <a:srgbClr val="FF0000"/>
              </a:solidFill>
            </a:endParaRPr>
          </a:p>
        </p:txBody>
      </p:sp>
      <p:pic>
        <p:nvPicPr>
          <p:cNvPr id="77827" name="Obrázek 3" descr="Start_7TeV_collapsing_separation.png"/>
          <p:cNvPicPr>
            <a:picLocks noChangeAspect="1"/>
          </p:cNvPicPr>
          <p:nvPr/>
        </p:nvPicPr>
        <p:blipFill>
          <a:blip r:embed="rId2" cstate="print"/>
          <a:srcRect l="49779" t="16667" r="9332" b="50000"/>
          <a:stretch>
            <a:fillRect/>
          </a:stretch>
        </p:blipFill>
        <p:spPr bwMode="auto">
          <a:xfrm>
            <a:off x="685800" y="1371600"/>
            <a:ext cx="7391400" cy="4821238"/>
          </a:xfrm>
          <a:prstGeom prst="rect">
            <a:avLst/>
          </a:prstGeom>
          <a:noFill/>
          <a:ln w="9525">
            <a:noFill/>
            <a:miter lim="800000"/>
            <a:headEnd/>
            <a:tailEnd/>
          </a:ln>
        </p:spPr>
      </p:pic>
      <p:sp>
        <p:nvSpPr>
          <p:cNvPr id="77828" name="Zástupný symbol pro datum 3"/>
          <p:cNvSpPr>
            <a:spLocks noGrp="1"/>
          </p:cNvSpPr>
          <p:nvPr>
            <p:ph type="dt" sz="quarter" idx="10"/>
          </p:nvPr>
        </p:nvSpPr>
        <p:spPr>
          <a:noFill/>
        </p:spPr>
        <p:txBody>
          <a:bodyPr/>
          <a:lstStyle/>
          <a:p>
            <a:r>
              <a:rPr lang="cs-CZ" smtClean="0"/>
              <a:t>7.12.2010</a:t>
            </a:r>
            <a:endParaRPr lang="en-US" smtClean="0"/>
          </a:p>
        </p:txBody>
      </p:sp>
      <p:sp>
        <p:nvSpPr>
          <p:cNvPr id="77829" name="Zástupný symbol pro číslo snímku 4"/>
          <p:cNvSpPr>
            <a:spLocks noGrp="1"/>
          </p:cNvSpPr>
          <p:nvPr>
            <p:ph type="sldNum" sz="quarter" idx="12"/>
          </p:nvPr>
        </p:nvSpPr>
        <p:spPr>
          <a:noFill/>
        </p:spPr>
        <p:txBody>
          <a:bodyPr/>
          <a:lstStyle/>
          <a:p>
            <a:fld id="{02FB52C6-FE60-457D-9B5A-E817CBA4B477}" type="slidenum">
              <a:rPr lang="en-US" smtClean="0"/>
              <a:pPr/>
              <a:t>57</a:t>
            </a:fld>
            <a:endParaRPr lang="en-US" smtClean="0"/>
          </a:p>
        </p:txBody>
      </p:sp>
      <p:sp>
        <p:nvSpPr>
          <p:cNvPr id="77830" name="Zástupný symbol pro zápatí 5"/>
          <p:cNvSpPr>
            <a:spLocks noGrp="1"/>
          </p:cNvSpPr>
          <p:nvPr>
            <p:ph type="ftr" sz="quarter" idx="11"/>
          </p:nvPr>
        </p:nvSpPr>
        <p:spPr>
          <a:noFill/>
        </p:spPr>
        <p:txBody>
          <a:bodyPr/>
          <a:lstStyle/>
          <a:p>
            <a:r>
              <a:rPr lang="en-US" smtClean="0"/>
              <a:t>S.Nemecek:  Experiment ATLAS - first year of collisions</a:t>
            </a:r>
            <a:endParaRPr lang="en-US"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ttp://www.atlas.ch/photos/atlas_photos/selected-photos/events/eve_gen_0507_016_lo.jpg"/>
          <p:cNvPicPr>
            <a:picLocks noChangeAspect="1" noChangeArrowheads="1"/>
          </p:cNvPicPr>
          <p:nvPr/>
        </p:nvPicPr>
        <p:blipFill>
          <a:blip r:embed="rId2" cstate="print"/>
          <a:srcRect/>
          <a:stretch>
            <a:fillRect/>
          </a:stretch>
        </p:blipFill>
        <p:spPr bwMode="auto">
          <a:xfrm>
            <a:off x="761999" y="67440"/>
            <a:ext cx="5638801" cy="4829325"/>
          </a:xfrm>
          <a:prstGeom prst="rect">
            <a:avLst/>
          </a:prstGeom>
          <a:noFill/>
        </p:spPr>
      </p:pic>
      <p:sp>
        <p:nvSpPr>
          <p:cNvPr id="8" name="TextovéPole 7"/>
          <p:cNvSpPr txBox="1"/>
          <p:nvPr/>
        </p:nvSpPr>
        <p:spPr>
          <a:xfrm>
            <a:off x="304800" y="5029200"/>
            <a:ext cx="8534400" cy="1323439"/>
          </a:xfrm>
          <a:prstGeom prst="rect">
            <a:avLst/>
          </a:prstGeom>
          <a:noFill/>
        </p:spPr>
        <p:txBody>
          <a:bodyPr wrap="square" rtlCol="0">
            <a:spAutoFit/>
          </a:bodyPr>
          <a:lstStyle/>
          <a:p>
            <a:r>
              <a:rPr lang="en-US" sz="1600" dirty="0" smtClean="0"/>
              <a:t>Simulated production of a black hole in ATLAS. This track is an example of simulated data </a:t>
            </a:r>
            <a:r>
              <a:rPr lang="en-US" sz="1600" dirty="0" err="1" smtClean="0"/>
              <a:t>modelled</a:t>
            </a:r>
            <a:r>
              <a:rPr lang="en-US" sz="1600" dirty="0" smtClean="0"/>
              <a:t> for the ATLAS detector on the Large </a:t>
            </a:r>
            <a:r>
              <a:rPr lang="en-US" sz="1600" dirty="0" err="1" smtClean="0"/>
              <a:t>Hadron</a:t>
            </a:r>
            <a:r>
              <a:rPr lang="en-US" sz="1600" dirty="0" smtClean="0"/>
              <a:t> Collider (LHC) at CERN. These tracks would be produced if a miniature black hole was created in the proton-proton collision. Such a small black hole would decay instantly to various particles via a process known as Hawking radiation.</a:t>
            </a:r>
            <a:endParaRPr lang="cs-CZ" sz="1600" dirty="0"/>
          </a:p>
        </p:txBody>
      </p:sp>
      <p:sp>
        <p:nvSpPr>
          <p:cNvPr id="4" name="Zástupný symbol pro datum 3"/>
          <p:cNvSpPr>
            <a:spLocks noGrp="1"/>
          </p:cNvSpPr>
          <p:nvPr>
            <p:ph type="dt" sz="half" idx="10"/>
          </p:nvPr>
        </p:nvSpPr>
        <p:spPr>
          <a:xfrm>
            <a:off x="457200" y="6400799"/>
            <a:ext cx="2133600" cy="320675"/>
          </a:xfrm>
        </p:spPr>
        <p:txBody>
          <a:bodyPr/>
          <a:lstStyle/>
          <a:p>
            <a:pPr>
              <a:defRPr/>
            </a:pPr>
            <a:r>
              <a:rPr lang="cs-CZ" dirty="0" smtClean="0"/>
              <a:t>7.12.2010</a:t>
            </a:r>
            <a:endParaRPr lang="en-US" dirty="0"/>
          </a:p>
        </p:txBody>
      </p:sp>
      <p:sp>
        <p:nvSpPr>
          <p:cNvPr id="5" name="Zástupný symbol pro číslo snímku 4"/>
          <p:cNvSpPr>
            <a:spLocks noGrp="1"/>
          </p:cNvSpPr>
          <p:nvPr>
            <p:ph type="sldNum" sz="quarter" idx="12"/>
          </p:nvPr>
        </p:nvSpPr>
        <p:spPr/>
        <p:txBody>
          <a:bodyPr/>
          <a:lstStyle/>
          <a:p>
            <a:pPr>
              <a:defRPr/>
            </a:pPr>
            <a:fld id="{915063FD-2C43-4468-83FD-E70B8B536844}" type="slidenum">
              <a:rPr lang="en-US" smtClean="0"/>
              <a:pPr>
                <a:defRPr/>
              </a:pPr>
              <a:t>58</a:t>
            </a:fld>
            <a:endParaRPr lang="en-US"/>
          </a:p>
        </p:txBody>
      </p:sp>
      <p:sp>
        <p:nvSpPr>
          <p:cNvPr id="6" name="Zástupný symbol pro zápatí 5"/>
          <p:cNvSpPr>
            <a:spLocks noGrp="1"/>
          </p:cNvSpPr>
          <p:nvPr>
            <p:ph type="ftr" sz="quarter" idx="11"/>
          </p:nvPr>
        </p:nvSpPr>
        <p:spPr/>
        <p:txBody>
          <a:bodyPr/>
          <a:lstStyle/>
          <a:p>
            <a:pPr>
              <a:defRPr/>
            </a:pPr>
            <a:r>
              <a:rPr lang="en-US" smtClean="0"/>
              <a:t>S.Nemecek:  Experiment ATLAS - first year of collisions</a:t>
            </a: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Nadpis 4"/>
          <p:cNvSpPr>
            <a:spLocks noGrp="1"/>
          </p:cNvSpPr>
          <p:nvPr>
            <p:ph type="ctrTitle"/>
          </p:nvPr>
        </p:nvSpPr>
        <p:spPr/>
        <p:txBody>
          <a:bodyPr/>
          <a:lstStyle/>
          <a:p>
            <a:r>
              <a:rPr lang="cs-CZ" smtClean="0"/>
              <a:t>BACKUP SLIDES</a:t>
            </a:r>
          </a:p>
        </p:txBody>
      </p:sp>
      <p:sp>
        <p:nvSpPr>
          <p:cNvPr id="72707" name="Podnadpis 5"/>
          <p:cNvSpPr>
            <a:spLocks noGrp="1"/>
          </p:cNvSpPr>
          <p:nvPr>
            <p:ph type="subTitle" idx="1"/>
          </p:nvPr>
        </p:nvSpPr>
        <p:spPr/>
        <p:txBody>
          <a:bodyPr/>
          <a:lstStyle/>
          <a:p>
            <a:r>
              <a:rPr lang="cs-CZ" dirty="0" smtClean="0"/>
              <a:t>http://www.atlas.ch/</a:t>
            </a:r>
            <a:r>
              <a:rPr lang="cs-CZ" dirty="0" err="1" smtClean="0"/>
              <a:t>photos</a:t>
            </a:r>
            <a:r>
              <a:rPr lang="cs-CZ" dirty="0" smtClean="0"/>
              <a:t>/</a:t>
            </a:r>
            <a:r>
              <a:rPr lang="cs-CZ" dirty="0" err="1" smtClean="0"/>
              <a:t>events</a:t>
            </a:r>
            <a:r>
              <a:rPr lang="cs-CZ" dirty="0" smtClean="0"/>
              <a:t>-</a:t>
            </a:r>
            <a:r>
              <a:rPr lang="cs-CZ" dirty="0" err="1" smtClean="0"/>
              <a:t>collision</a:t>
            </a:r>
            <a:r>
              <a:rPr lang="cs-CZ" dirty="0" smtClean="0"/>
              <a:t>-proton.</a:t>
            </a:r>
            <a:r>
              <a:rPr lang="cs-CZ" dirty="0" err="1" smtClean="0"/>
              <a:t>html</a:t>
            </a:r>
            <a:endParaRPr lang="cs-CZ"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p:spPr>
        <p:txBody>
          <a:bodyPr/>
          <a:lstStyle/>
          <a:p>
            <a:endParaRPr lang="en-US" smtClean="0"/>
          </a:p>
          <a:p>
            <a:fld id="{81071229-22C8-460B-9A80-F5F2DB93D71C}" type="slidenum">
              <a:rPr lang="en-US" sz="1000" smtClean="0"/>
              <a:pPr/>
              <a:t>6</a:t>
            </a:fld>
            <a:endParaRPr lang="en-US" sz="1000" smtClean="0"/>
          </a:p>
        </p:txBody>
      </p:sp>
      <p:sp>
        <p:nvSpPr>
          <p:cNvPr id="24579" name="Rectangle 2"/>
          <p:cNvSpPr>
            <a:spLocks noGrp="1" noChangeArrowheads="1"/>
          </p:cNvSpPr>
          <p:nvPr>
            <p:ph type="title"/>
          </p:nvPr>
        </p:nvSpPr>
        <p:spPr/>
        <p:txBody>
          <a:bodyPr/>
          <a:lstStyle/>
          <a:p>
            <a:pPr eaLnBrk="1" hangingPunct="1"/>
            <a:r>
              <a:rPr lang="en-US" smtClean="0"/>
              <a:t>CERN Site</a:t>
            </a:r>
          </a:p>
        </p:txBody>
      </p:sp>
      <p:grpSp>
        <p:nvGrpSpPr>
          <p:cNvPr id="24580" name="Group 11"/>
          <p:cNvGrpSpPr>
            <a:grpSpLocks/>
          </p:cNvGrpSpPr>
          <p:nvPr/>
        </p:nvGrpSpPr>
        <p:grpSpPr bwMode="auto">
          <a:xfrm>
            <a:off x="0" y="0"/>
            <a:ext cx="9144000" cy="6324600"/>
            <a:chOff x="133" y="624"/>
            <a:chExt cx="5317" cy="3600"/>
          </a:xfrm>
        </p:grpSpPr>
        <p:pic>
          <p:nvPicPr>
            <p:cNvPr id="24583" name="Picture 3"/>
            <p:cNvPicPr>
              <a:picLocks noChangeAspect="1" noChangeArrowheads="1"/>
            </p:cNvPicPr>
            <p:nvPr/>
          </p:nvPicPr>
          <p:blipFill>
            <a:blip r:embed="rId3" cstate="print"/>
            <a:srcRect/>
            <a:stretch>
              <a:fillRect/>
            </a:stretch>
          </p:blipFill>
          <p:spPr bwMode="auto">
            <a:xfrm>
              <a:off x="133" y="624"/>
              <a:ext cx="5317" cy="3600"/>
            </a:xfrm>
            <a:prstGeom prst="rect">
              <a:avLst/>
            </a:prstGeom>
            <a:noFill/>
            <a:ln w="9525">
              <a:noFill/>
              <a:miter lim="800000"/>
              <a:headEnd/>
              <a:tailEnd/>
            </a:ln>
          </p:spPr>
        </p:pic>
        <p:sp>
          <p:nvSpPr>
            <p:cNvPr id="678916" name="Text Box 4"/>
            <p:cNvSpPr txBox="1">
              <a:spLocks noChangeArrowheads="1"/>
            </p:cNvSpPr>
            <p:nvPr/>
          </p:nvSpPr>
          <p:spPr bwMode="auto">
            <a:xfrm>
              <a:off x="4261" y="1056"/>
              <a:ext cx="1017" cy="209"/>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eaLnBrk="0" hangingPunct="0">
                <a:defRPr/>
              </a:pPr>
              <a:r>
                <a:rPr lang="en-US">
                  <a:solidFill>
                    <a:srgbClr val="B5E8FF"/>
                  </a:solidFill>
                  <a:latin typeface="Tahoma" pitchFamily="1" charset="0"/>
                </a:rPr>
                <a:t>Lake of Geneva</a:t>
              </a:r>
              <a:endParaRPr lang="en-US">
                <a:latin typeface="Tahoma" pitchFamily="1" charset="0"/>
              </a:endParaRPr>
            </a:p>
          </p:txBody>
        </p:sp>
        <p:sp>
          <p:nvSpPr>
            <p:cNvPr id="678917" name="Text Box 5"/>
            <p:cNvSpPr txBox="1">
              <a:spLocks noChangeArrowheads="1"/>
            </p:cNvSpPr>
            <p:nvPr/>
          </p:nvSpPr>
          <p:spPr bwMode="auto">
            <a:xfrm>
              <a:off x="222" y="720"/>
              <a:ext cx="1806" cy="260"/>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eaLnBrk="0" hangingPunct="0">
                <a:defRPr/>
              </a:pPr>
              <a:r>
                <a:rPr lang="en-US">
                  <a:solidFill>
                    <a:srgbClr val="FFF230"/>
                  </a:solidFill>
                  <a:effectLst>
                    <a:outerShdw blurRad="38100" dist="38100" dir="2700000" algn="tl">
                      <a:srgbClr val="C0C0C0"/>
                    </a:outerShdw>
                  </a:effectLst>
                  <a:latin typeface="Tahoma" pitchFamily="1" charset="0"/>
                </a:rPr>
                <a:t>Large </a:t>
              </a:r>
              <a:r>
                <a:rPr lang="de-DE">
                  <a:solidFill>
                    <a:srgbClr val="FFF230"/>
                  </a:solidFill>
                  <a:effectLst>
                    <a:outerShdw blurRad="38100" dist="38100" dir="2700000" algn="tl">
                      <a:srgbClr val="C0C0C0"/>
                    </a:outerShdw>
                  </a:effectLst>
                  <a:latin typeface="Tahoma" pitchFamily="1" charset="0"/>
                </a:rPr>
                <a:t>Hadron</a:t>
              </a:r>
              <a:r>
                <a:rPr lang="en-US">
                  <a:solidFill>
                    <a:srgbClr val="FFF230"/>
                  </a:solidFill>
                  <a:effectLst>
                    <a:outerShdw blurRad="38100" dist="38100" dir="2700000" algn="tl">
                      <a:srgbClr val="C0C0C0"/>
                    </a:outerShdw>
                  </a:effectLst>
                  <a:latin typeface="Tahoma" pitchFamily="1" charset="0"/>
                </a:rPr>
                <a:t> Collider</a:t>
              </a:r>
              <a:endParaRPr lang="en-US">
                <a:latin typeface="Tahoma" pitchFamily="1" charset="0"/>
              </a:endParaRPr>
            </a:p>
          </p:txBody>
        </p:sp>
        <p:sp>
          <p:nvSpPr>
            <p:cNvPr id="24586" name="Text Box 6"/>
            <p:cNvSpPr txBox="1">
              <a:spLocks noChangeArrowheads="1"/>
            </p:cNvSpPr>
            <p:nvPr/>
          </p:nvSpPr>
          <p:spPr bwMode="auto">
            <a:xfrm rot="4040175">
              <a:off x="5028" y="2534"/>
              <a:ext cx="493" cy="213"/>
            </a:xfrm>
            <a:prstGeom prst="rect">
              <a:avLst/>
            </a:prstGeom>
            <a:noFill/>
            <a:ln w="9525">
              <a:noFill/>
              <a:miter lim="800000"/>
              <a:headEnd/>
              <a:tailEnd/>
            </a:ln>
          </p:spPr>
          <p:txBody>
            <a:bodyPr wrap="none">
              <a:spAutoFit/>
            </a:bodyPr>
            <a:lstStyle/>
            <a:p>
              <a:pPr algn="ctr" eaLnBrk="0" hangingPunct="0"/>
              <a:r>
                <a:rPr lang="en-GB">
                  <a:solidFill>
                    <a:srgbClr val="FFFFFF"/>
                  </a:solidFill>
                  <a:latin typeface="Tahoma" pitchFamily="34" charset="0"/>
                </a:rPr>
                <a:t>Airport</a:t>
              </a:r>
              <a:endParaRPr lang="en-US">
                <a:latin typeface="Tahoma" pitchFamily="34" charset="0"/>
              </a:endParaRPr>
            </a:p>
          </p:txBody>
        </p:sp>
        <p:sp>
          <p:nvSpPr>
            <p:cNvPr id="678919" name="Text Box 7"/>
            <p:cNvSpPr txBox="1">
              <a:spLocks noChangeArrowheads="1"/>
            </p:cNvSpPr>
            <p:nvPr/>
          </p:nvSpPr>
          <p:spPr bwMode="auto">
            <a:xfrm>
              <a:off x="2083" y="1392"/>
              <a:ext cx="450" cy="260"/>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eaLnBrk="0" hangingPunct="0">
                <a:defRPr/>
              </a:pPr>
              <a:r>
                <a:rPr lang="en-US">
                  <a:solidFill>
                    <a:srgbClr val="B5E8FF"/>
                  </a:solidFill>
                  <a:latin typeface="Tahoma" pitchFamily="1" charset="0"/>
                </a:rPr>
                <a:t>CMS</a:t>
              </a:r>
              <a:endParaRPr lang="en-US">
                <a:latin typeface="Tahoma" pitchFamily="1" charset="0"/>
              </a:endParaRPr>
            </a:p>
          </p:txBody>
        </p:sp>
        <p:sp>
          <p:nvSpPr>
            <p:cNvPr id="678920" name="Text Box 8"/>
            <p:cNvSpPr txBox="1">
              <a:spLocks noChangeArrowheads="1"/>
            </p:cNvSpPr>
            <p:nvPr/>
          </p:nvSpPr>
          <p:spPr bwMode="auto">
            <a:xfrm>
              <a:off x="3146" y="3120"/>
              <a:ext cx="484" cy="211"/>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eaLnBrk="0" hangingPunct="0">
                <a:defRPr/>
              </a:pPr>
              <a:r>
                <a:rPr lang="en-US">
                  <a:solidFill>
                    <a:srgbClr val="B5E8FF"/>
                  </a:solidFill>
                  <a:latin typeface="Tahoma" pitchFamily="1" charset="0"/>
                </a:rPr>
                <a:t>ATLAS</a:t>
              </a:r>
              <a:endParaRPr lang="en-US">
                <a:latin typeface="Tahoma" pitchFamily="1" charset="0"/>
              </a:endParaRPr>
            </a:p>
          </p:txBody>
        </p:sp>
        <p:sp>
          <p:nvSpPr>
            <p:cNvPr id="678921" name="Text Box 9"/>
            <p:cNvSpPr txBox="1">
              <a:spLocks noChangeArrowheads="1"/>
            </p:cNvSpPr>
            <p:nvPr/>
          </p:nvSpPr>
          <p:spPr bwMode="auto">
            <a:xfrm>
              <a:off x="4342" y="2400"/>
              <a:ext cx="414" cy="211"/>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eaLnBrk="0" hangingPunct="0">
                <a:defRPr/>
              </a:pPr>
              <a:r>
                <a:rPr lang="en-US">
                  <a:solidFill>
                    <a:srgbClr val="B5E8FF"/>
                  </a:solidFill>
                  <a:latin typeface="Tahoma" pitchFamily="1" charset="0"/>
                </a:rPr>
                <a:t>LHCb</a:t>
              </a:r>
              <a:endParaRPr lang="en-US">
                <a:latin typeface="Tahoma" pitchFamily="1" charset="0"/>
              </a:endParaRPr>
            </a:p>
          </p:txBody>
        </p:sp>
        <p:sp>
          <p:nvSpPr>
            <p:cNvPr id="678922" name="Text Box 10"/>
            <p:cNvSpPr txBox="1">
              <a:spLocks noChangeArrowheads="1"/>
            </p:cNvSpPr>
            <p:nvPr/>
          </p:nvSpPr>
          <p:spPr bwMode="auto">
            <a:xfrm>
              <a:off x="1519" y="3072"/>
              <a:ext cx="462" cy="209"/>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eaLnBrk="0" hangingPunct="0">
                <a:defRPr/>
              </a:pPr>
              <a:r>
                <a:rPr lang="en-US">
                  <a:solidFill>
                    <a:srgbClr val="B5E8FF"/>
                  </a:solidFill>
                  <a:latin typeface="Tahoma" pitchFamily="1" charset="0"/>
                </a:rPr>
                <a:t>ALICE</a:t>
              </a:r>
              <a:endParaRPr lang="en-US">
                <a:latin typeface="Tahoma" pitchFamily="1" charset="0"/>
              </a:endParaRPr>
            </a:p>
          </p:txBody>
        </p:sp>
      </p:grpSp>
      <p:sp>
        <p:nvSpPr>
          <p:cNvPr id="24581" name="Zástupný symbol pro datum 12"/>
          <p:cNvSpPr>
            <a:spLocks noGrp="1"/>
          </p:cNvSpPr>
          <p:nvPr>
            <p:ph type="dt" sz="quarter" idx="10"/>
          </p:nvPr>
        </p:nvSpPr>
        <p:spPr>
          <a:xfrm>
            <a:off x="457200" y="6400799"/>
            <a:ext cx="2133600" cy="320675"/>
          </a:xfrm>
          <a:noFill/>
        </p:spPr>
        <p:txBody>
          <a:bodyPr/>
          <a:lstStyle/>
          <a:p>
            <a:r>
              <a:rPr lang="cs-CZ" dirty="0" smtClean="0"/>
              <a:t>7.12.2010</a:t>
            </a:r>
            <a:endParaRPr lang="en-US" dirty="0" smtClean="0"/>
          </a:p>
        </p:txBody>
      </p:sp>
      <p:sp>
        <p:nvSpPr>
          <p:cNvPr id="24582" name="Zástupný symbol pro zápatí 13"/>
          <p:cNvSpPr>
            <a:spLocks noGrp="1"/>
          </p:cNvSpPr>
          <p:nvPr>
            <p:ph type="ftr" sz="quarter" idx="11"/>
          </p:nvPr>
        </p:nvSpPr>
        <p:spPr>
          <a:xfrm>
            <a:off x="2057400" y="6375804"/>
            <a:ext cx="4800600" cy="396875"/>
          </a:xfrm>
          <a:noFill/>
        </p:spPr>
        <p:txBody>
          <a:bodyPr/>
          <a:lstStyle/>
          <a:p>
            <a:r>
              <a:rPr lang="en-US" dirty="0" err="1" smtClean="0"/>
              <a:t>S.Nemecek</a:t>
            </a:r>
            <a:r>
              <a:rPr lang="en-US" dirty="0" smtClean="0"/>
              <a:t>:  Experiment ATLAS - first year of collisions</a:t>
            </a:r>
            <a:endParaRPr lang="en-US"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Nadpis 1"/>
          <p:cNvSpPr>
            <a:spLocks noGrp="1"/>
          </p:cNvSpPr>
          <p:nvPr>
            <p:ph type="title"/>
          </p:nvPr>
        </p:nvSpPr>
        <p:spPr/>
        <p:txBody>
          <a:bodyPr/>
          <a:lstStyle/>
          <a:p>
            <a:r>
              <a:rPr lang="cs-CZ" smtClean="0"/>
              <a:t>Luminosita a účinný průřez</a:t>
            </a:r>
          </a:p>
        </p:txBody>
      </p:sp>
      <p:sp>
        <p:nvSpPr>
          <p:cNvPr id="77827" name="Zástupný symbol pro obsah 2"/>
          <p:cNvSpPr>
            <a:spLocks noGrp="1"/>
          </p:cNvSpPr>
          <p:nvPr>
            <p:ph idx="1"/>
          </p:nvPr>
        </p:nvSpPr>
        <p:spPr/>
        <p:txBody>
          <a:bodyPr>
            <a:normAutofit fontScale="92500" lnSpcReduction="10000"/>
          </a:bodyPr>
          <a:lstStyle/>
          <a:p>
            <a:pPr>
              <a:defRPr/>
            </a:pPr>
            <a:r>
              <a:rPr lang="cs-CZ" dirty="0" err="1" smtClean="0"/>
              <a:t>Luminosita</a:t>
            </a:r>
            <a:r>
              <a:rPr lang="cs-CZ" dirty="0" smtClean="0"/>
              <a:t> </a:t>
            </a:r>
            <a:r>
              <a:rPr lang="en-US" dirty="0" smtClean="0"/>
              <a:t>[cm**-2  s**-1]</a:t>
            </a:r>
            <a:r>
              <a:rPr lang="cs-CZ" dirty="0" smtClean="0"/>
              <a:t>:</a:t>
            </a:r>
          </a:p>
          <a:p>
            <a:pPr lvl="1">
              <a:buFontTx/>
              <a:buChar char="-"/>
              <a:defRPr/>
            </a:pPr>
            <a:r>
              <a:rPr lang="cs-CZ" dirty="0" smtClean="0"/>
              <a:t>závisí na velikosti překrytí protiběžných svazků (geometrický průřez</a:t>
            </a:r>
            <a:r>
              <a:rPr lang="en-US" dirty="0" smtClean="0"/>
              <a:t> </a:t>
            </a:r>
            <a:r>
              <a:rPr lang="en-US" dirty="0" err="1" smtClean="0"/>
              <a:t>svazk</a:t>
            </a:r>
            <a:r>
              <a:rPr lang="cs-CZ" dirty="0" smtClean="0"/>
              <a:t>u při souosém prolínání balíků částic),</a:t>
            </a:r>
            <a:br>
              <a:rPr lang="cs-CZ" dirty="0" smtClean="0"/>
            </a:br>
            <a:r>
              <a:rPr lang="cs-CZ" dirty="0" smtClean="0"/>
              <a:t> počtu částic v balících</a:t>
            </a:r>
            <a:r>
              <a:rPr lang="en-US" dirty="0" smtClean="0"/>
              <a:t> a</a:t>
            </a:r>
            <a:r>
              <a:rPr lang="cs-CZ" dirty="0" smtClean="0"/>
              <a:t> frekvenci srážek</a:t>
            </a:r>
          </a:p>
          <a:p>
            <a:pPr lvl="1">
              <a:buFontTx/>
              <a:buChar char="-"/>
              <a:defRPr/>
            </a:pPr>
            <a:r>
              <a:rPr lang="cs-CZ" dirty="0" smtClean="0"/>
              <a:t>    L = f </a:t>
            </a:r>
            <a:r>
              <a:rPr lang="en-US" dirty="0" smtClean="0"/>
              <a:t>* n1* n2 /</a:t>
            </a:r>
            <a:r>
              <a:rPr lang="cs-CZ" dirty="0" smtClean="0"/>
              <a:t> </a:t>
            </a:r>
            <a:r>
              <a:rPr lang="en-US" dirty="0" smtClean="0"/>
              <a:t>( </a:t>
            </a:r>
            <a:r>
              <a:rPr lang="cs-CZ" dirty="0" smtClean="0"/>
              <a:t>4</a:t>
            </a:r>
            <a:r>
              <a:rPr lang="el-GR" dirty="0" smtClean="0"/>
              <a:t>π</a:t>
            </a:r>
            <a:r>
              <a:rPr lang="en-US" dirty="0" smtClean="0"/>
              <a:t> * </a:t>
            </a:r>
            <a:r>
              <a:rPr lang="el-GR" dirty="0" smtClean="0"/>
              <a:t>σ</a:t>
            </a:r>
            <a:r>
              <a:rPr lang="cs-CZ" dirty="0" smtClean="0"/>
              <a:t>(x)</a:t>
            </a:r>
            <a:r>
              <a:rPr lang="en-US" dirty="0" smtClean="0"/>
              <a:t> * </a:t>
            </a:r>
            <a:r>
              <a:rPr lang="el-GR" dirty="0" smtClean="0"/>
              <a:t>σ</a:t>
            </a:r>
            <a:r>
              <a:rPr lang="cs-CZ" dirty="0" smtClean="0"/>
              <a:t>(y</a:t>
            </a:r>
            <a:r>
              <a:rPr lang="en-US" dirty="0" smtClean="0"/>
              <a:t>)</a:t>
            </a:r>
            <a:r>
              <a:rPr lang="cs-CZ" dirty="0" smtClean="0"/>
              <a:t> )</a:t>
            </a:r>
            <a:r>
              <a:rPr lang="en-US" dirty="0" smtClean="0"/>
              <a:t>  </a:t>
            </a:r>
          </a:p>
          <a:p>
            <a:pPr lvl="1">
              <a:buFontTx/>
              <a:buChar char="-"/>
              <a:defRPr/>
            </a:pPr>
            <a:r>
              <a:rPr lang="en-US" dirty="0" smtClean="0"/>
              <a:t>    L = 30 MHz * 1,1E11*1,1E11/(</a:t>
            </a:r>
            <a:r>
              <a:rPr lang="cs-CZ" dirty="0" smtClean="0"/>
              <a:t>4</a:t>
            </a:r>
            <a:r>
              <a:rPr lang="el-GR" dirty="0" smtClean="0"/>
              <a:t>π</a:t>
            </a:r>
            <a:r>
              <a:rPr lang="en-US" dirty="0" smtClean="0"/>
              <a:t>*8 µm*8 µm)</a:t>
            </a:r>
            <a:r>
              <a:rPr lang="cs-CZ" dirty="0" smtClean="0"/>
              <a:t/>
            </a:r>
            <a:br>
              <a:rPr lang="cs-CZ" dirty="0" smtClean="0"/>
            </a:br>
            <a:r>
              <a:rPr lang="cs-CZ" dirty="0" smtClean="0"/>
              <a:t>      =</a:t>
            </a:r>
            <a:r>
              <a:rPr lang="en-US" dirty="0" smtClean="0"/>
              <a:t> </a:t>
            </a:r>
            <a:r>
              <a:rPr lang="cs-CZ" dirty="0" smtClean="0"/>
              <a:t>3,63E29 / ( </a:t>
            </a:r>
            <a:r>
              <a:rPr lang="en-US" dirty="0" smtClean="0"/>
              <a:t>12,56*0,64</a:t>
            </a:r>
            <a:r>
              <a:rPr lang="cs-CZ" dirty="0" smtClean="0"/>
              <a:t>E-6 s</a:t>
            </a:r>
            <a:r>
              <a:rPr lang="en-US" dirty="0" smtClean="0"/>
              <a:t>*cm*cm )</a:t>
            </a:r>
            <a:br>
              <a:rPr lang="en-US" dirty="0" smtClean="0"/>
            </a:br>
            <a:r>
              <a:rPr lang="en-US" dirty="0" smtClean="0"/>
              <a:t>      = 4,5 * E34</a:t>
            </a:r>
            <a:endParaRPr lang="cs-CZ" dirty="0" smtClean="0"/>
          </a:p>
          <a:p>
            <a:pPr lvl="1">
              <a:defRPr/>
            </a:pPr>
            <a:r>
              <a:rPr lang="cs-CZ" dirty="0" err="1" smtClean="0"/>
              <a:t>luminosita</a:t>
            </a:r>
            <a:r>
              <a:rPr lang="cs-CZ" dirty="0" smtClean="0"/>
              <a:t>: závisí na průřezu svazku, počtu částic </a:t>
            </a:r>
            <a:r>
              <a:rPr lang="en-US" dirty="0" smtClean="0"/>
              <a:t>"</a:t>
            </a:r>
            <a:r>
              <a:rPr lang="cs-CZ" dirty="0" smtClean="0"/>
              <a:t>v balíčcích</a:t>
            </a:r>
            <a:r>
              <a:rPr lang="en-US" dirty="0" smtClean="0"/>
              <a:t>" a</a:t>
            </a:r>
            <a:r>
              <a:rPr lang="cs-CZ" dirty="0" smtClean="0"/>
              <a:t> frekvenci srážek</a:t>
            </a:r>
          </a:p>
          <a:p>
            <a:pPr lvl="1">
              <a:defRPr/>
            </a:pPr>
            <a:endParaRPr lang="cs-CZ" dirty="0" smtClean="0"/>
          </a:p>
        </p:txBody>
      </p:sp>
      <p:sp>
        <p:nvSpPr>
          <p:cNvPr id="78852" name="Zástupný symbol pro datum 3"/>
          <p:cNvSpPr>
            <a:spLocks noGrp="1"/>
          </p:cNvSpPr>
          <p:nvPr>
            <p:ph type="dt" sz="quarter" idx="10"/>
          </p:nvPr>
        </p:nvSpPr>
        <p:spPr>
          <a:noFill/>
        </p:spPr>
        <p:txBody>
          <a:bodyPr/>
          <a:lstStyle/>
          <a:p>
            <a:r>
              <a:rPr lang="cs-CZ" smtClean="0"/>
              <a:t>7.12.2010</a:t>
            </a:r>
            <a:endParaRPr lang="en-US" smtClean="0"/>
          </a:p>
        </p:txBody>
      </p:sp>
      <p:sp>
        <p:nvSpPr>
          <p:cNvPr id="78853" name="Zástupný symbol pro číslo snímku 4"/>
          <p:cNvSpPr>
            <a:spLocks noGrp="1"/>
          </p:cNvSpPr>
          <p:nvPr>
            <p:ph type="sldNum" sz="quarter" idx="12"/>
          </p:nvPr>
        </p:nvSpPr>
        <p:spPr>
          <a:noFill/>
        </p:spPr>
        <p:txBody>
          <a:bodyPr/>
          <a:lstStyle/>
          <a:p>
            <a:fld id="{60C86B5B-8CA6-414D-A5C4-EAC68208E2BD}" type="slidenum">
              <a:rPr lang="en-US" smtClean="0"/>
              <a:pPr/>
              <a:t>60</a:t>
            </a:fld>
            <a:endParaRPr lang="en-US" smtClean="0"/>
          </a:p>
        </p:txBody>
      </p:sp>
      <p:sp>
        <p:nvSpPr>
          <p:cNvPr id="78854" name="Zástupný symbol pro zápatí 5"/>
          <p:cNvSpPr>
            <a:spLocks noGrp="1"/>
          </p:cNvSpPr>
          <p:nvPr>
            <p:ph type="ftr" sz="quarter" idx="11"/>
          </p:nvPr>
        </p:nvSpPr>
        <p:spPr>
          <a:xfrm>
            <a:off x="2057400" y="6245225"/>
            <a:ext cx="4495800" cy="476250"/>
          </a:xfrm>
          <a:noFill/>
        </p:spPr>
        <p:txBody>
          <a:bodyPr/>
          <a:lstStyle/>
          <a:p>
            <a:r>
              <a:rPr lang="en-US" smtClean="0"/>
              <a:t>S.Nemecek:  Experiment ATLAS - first year of collisions</a:t>
            </a:r>
            <a:endParaRPr lang="en-US"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Date Placeholder 2"/>
          <p:cNvSpPr>
            <a:spLocks noGrp="1"/>
          </p:cNvSpPr>
          <p:nvPr>
            <p:ph type="dt" sz="quarter" idx="10"/>
          </p:nvPr>
        </p:nvSpPr>
        <p:spPr>
          <a:noFill/>
        </p:spPr>
        <p:txBody>
          <a:bodyPr/>
          <a:lstStyle/>
          <a:p>
            <a:r>
              <a:rPr lang="cs-CZ" smtClean="0"/>
              <a:t>7.12.2010</a:t>
            </a:r>
            <a:endParaRPr lang="en-US" smtClean="0"/>
          </a:p>
        </p:txBody>
      </p:sp>
      <p:sp>
        <p:nvSpPr>
          <p:cNvPr id="60419" name="Rectangle 2"/>
          <p:cNvSpPr>
            <a:spLocks noGrp="1" noChangeArrowheads="1"/>
          </p:cNvSpPr>
          <p:nvPr>
            <p:ph type="title"/>
          </p:nvPr>
        </p:nvSpPr>
        <p:spPr>
          <a:xfrm>
            <a:off x="381000" y="76200"/>
            <a:ext cx="8305800" cy="762000"/>
          </a:xfrm>
        </p:spPr>
        <p:txBody>
          <a:bodyPr/>
          <a:lstStyle/>
          <a:p>
            <a:r>
              <a:rPr lang="en-US" sz="4000" smtClean="0"/>
              <a:t>Muon Spectrometer Strategy</a:t>
            </a:r>
          </a:p>
        </p:txBody>
      </p:sp>
      <p:sp>
        <p:nvSpPr>
          <p:cNvPr id="1593347" name="Text Box 3"/>
          <p:cNvSpPr txBox="1">
            <a:spLocks noChangeArrowheads="1"/>
          </p:cNvSpPr>
          <p:nvPr/>
        </p:nvSpPr>
        <p:spPr bwMode="auto">
          <a:xfrm>
            <a:off x="3317875" y="919163"/>
            <a:ext cx="5438775" cy="646112"/>
          </a:xfrm>
          <a:prstGeom prst="rect">
            <a:avLst/>
          </a:prstGeom>
          <a:solidFill>
            <a:srgbClr val="B4D0E1"/>
          </a:solidFill>
          <a:ln w="9525">
            <a:noFill/>
            <a:miter lim="800000"/>
            <a:headEnd/>
            <a:tailEnd/>
          </a:ln>
          <a:effectLst/>
        </p:spPr>
        <p:txBody>
          <a:bodyPr wrap="none">
            <a:spAutoFit/>
          </a:bodyPr>
          <a:lstStyle/>
          <a:p>
            <a:pPr>
              <a:defRPr/>
            </a:pPr>
            <a:r>
              <a:rPr lang="en-US">
                <a:solidFill>
                  <a:srgbClr val="FF0000"/>
                </a:solidFill>
                <a:latin typeface="Symbol" pitchFamily="1" charset="2"/>
                <a:sym typeface="Symbol" pitchFamily="1" charset="2"/>
              </a:rPr>
              <a:t></a:t>
            </a:r>
            <a:r>
              <a:rPr lang="en-US">
                <a:solidFill>
                  <a:srgbClr val="FF0000"/>
                </a:solidFill>
                <a:latin typeface="Tahoma" pitchFamily="1" charset="0"/>
              </a:rPr>
              <a:t>/p &lt; 10% for E</a:t>
            </a:r>
            <a:r>
              <a:rPr lang="en-US">
                <a:solidFill>
                  <a:srgbClr val="FF0000"/>
                </a:solidFill>
                <a:latin typeface="Symbol" pitchFamily="1" charset="2"/>
                <a:sym typeface="Symbol" pitchFamily="1" charset="2"/>
              </a:rPr>
              <a:t></a:t>
            </a:r>
            <a:r>
              <a:rPr lang="en-US">
                <a:solidFill>
                  <a:srgbClr val="FF0000"/>
                </a:solidFill>
                <a:latin typeface="Tahoma" pitchFamily="1" charset="0"/>
              </a:rPr>
              <a:t> ~ TeV</a:t>
            </a:r>
            <a:r>
              <a:rPr lang="en-US">
                <a:solidFill>
                  <a:srgbClr val="00468A"/>
                </a:solidFill>
                <a:latin typeface="Tahoma" pitchFamily="1" charset="0"/>
              </a:rPr>
              <a:t>  needed to observe a</a:t>
            </a:r>
          </a:p>
          <a:p>
            <a:pPr>
              <a:defRPr/>
            </a:pPr>
            <a:r>
              <a:rPr lang="en-US">
                <a:solidFill>
                  <a:srgbClr val="00468A"/>
                </a:solidFill>
                <a:latin typeface="Tahoma" pitchFamily="1" charset="0"/>
              </a:rPr>
              <a:t>possible new resonance </a:t>
            </a:r>
            <a:r>
              <a:rPr lang="en-US">
                <a:solidFill>
                  <a:srgbClr val="FF0000"/>
                </a:solidFill>
                <a:latin typeface="Tahoma" pitchFamily="1" charset="0"/>
              </a:rPr>
              <a:t>X</a:t>
            </a:r>
            <a:r>
              <a:rPr lang="en-US">
                <a:solidFill>
                  <a:srgbClr val="FF0000"/>
                </a:solidFill>
                <a:latin typeface="Symbol" pitchFamily="1" charset="2"/>
                <a:sym typeface="Symbol" pitchFamily="1" charset="2"/>
              </a:rPr>
              <a:t></a:t>
            </a:r>
            <a:r>
              <a:rPr lang="en-US">
                <a:solidFill>
                  <a:srgbClr val="00468A"/>
                </a:solidFill>
                <a:latin typeface="Symbol" pitchFamily="1" charset="2"/>
                <a:sym typeface="Symbol" pitchFamily="1" charset="2"/>
              </a:rPr>
              <a:t></a:t>
            </a:r>
            <a:r>
              <a:rPr lang="en-US">
                <a:solidFill>
                  <a:srgbClr val="00468A"/>
                </a:solidFill>
                <a:latin typeface="Tahoma" pitchFamily="1" charset="0"/>
              </a:rPr>
              <a:t> as a “narrow” peak</a:t>
            </a:r>
            <a:endParaRPr lang="en-US" sz="1600">
              <a:effectLst>
                <a:outerShdw blurRad="38100" dist="38100" dir="2700000" algn="tl">
                  <a:srgbClr val="FFFFFF"/>
                </a:outerShdw>
              </a:effectLst>
              <a:latin typeface="Comic Sans MS" pitchFamily="1" charset="0"/>
            </a:endParaRPr>
          </a:p>
        </p:txBody>
      </p:sp>
      <p:pic>
        <p:nvPicPr>
          <p:cNvPr id="60421" name="Picture 37" descr="p3"/>
          <p:cNvPicPr>
            <a:picLocks noChangeAspect="1" noChangeArrowheads="1"/>
          </p:cNvPicPr>
          <p:nvPr/>
        </p:nvPicPr>
        <p:blipFill>
          <a:blip r:embed="rId3" cstate="print"/>
          <a:srcRect/>
          <a:stretch>
            <a:fillRect/>
          </a:stretch>
        </p:blipFill>
        <p:spPr bwMode="auto">
          <a:xfrm>
            <a:off x="398463" y="738188"/>
            <a:ext cx="2298700" cy="2987675"/>
          </a:xfrm>
          <a:prstGeom prst="rect">
            <a:avLst/>
          </a:prstGeom>
          <a:noFill/>
          <a:ln w="9525">
            <a:noFill/>
            <a:miter lim="800000"/>
            <a:headEnd/>
            <a:tailEnd/>
          </a:ln>
        </p:spPr>
      </p:pic>
      <p:grpSp>
        <p:nvGrpSpPr>
          <p:cNvPr id="60422" name="Group 38"/>
          <p:cNvGrpSpPr>
            <a:grpSpLocks/>
          </p:cNvGrpSpPr>
          <p:nvPr/>
        </p:nvGrpSpPr>
        <p:grpSpPr bwMode="auto">
          <a:xfrm>
            <a:off x="1600200" y="3659188"/>
            <a:ext cx="3070225" cy="2314575"/>
            <a:chOff x="144" y="2962"/>
            <a:chExt cx="8655" cy="1701"/>
          </a:xfrm>
        </p:grpSpPr>
        <p:sp>
          <p:nvSpPr>
            <p:cNvPr id="1593383" name="Text Box 39"/>
            <p:cNvSpPr txBox="1">
              <a:spLocks noChangeArrowheads="1"/>
            </p:cNvSpPr>
            <p:nvPr/>
          </p:nvSpPr>
          <p:spPr bwMode="auto">
            <a:xfrm>
              <a:off x="144" y="2962"/>
              <a:ext cx="8655" cy="1701"/>
            </a:xfrm>
            <a:prstGeom prst="rect">
              <a:avLst/>
            </a:prstGeom>
            <a:noFill/>
            <a:ln w="9525">
              <a:noFill/>
              <a:miter lim="800000"/>
              <a:headEnd/>
              <a:tailEnd/>
            </a:ln>
          </p:spPr>
          <p:txBody>
            <a:bodyPr>
              <a:spAutoFit/>
            </a:bodyPr>
            <a:lstStyle/>
            <a:p>
              <a:pPr>
                <a:defRPr/>
              </a:pPr>
              <a:r>
                <a:rPr lang="fr-FR" sz="1400">
                  <a:latin typeface="Comic Sans MS" pitchFamily="66" charset="0"/>
                  <a:sym typeface="Symbol" pitchFamily="18" charset="2"/>
                </a:rPr>
                <a:t>   </a:t>
              </a:r>
              <a:r>
                <a:rPr lang="fr-FR" sz="1600">
                  <a:latin typeface="Tahoma" pitchFamily="34" charset="0"/>
                </a:rPr>
                <a:t>E</a:t>
              </a:r>
              <a:r>
                <a:rPr lang="fr-FR" sz="1600">
                  <a:latin typeface="Comic Sans MS" pitchFamily="66" charset="0"/>
                  <a:sym typeface="Symbol" pitchFamily="18" charset="2"/>
                </a:rPr>
                <a:t> </a:t>
              </a:r>
              <a:r>
                <a:rPr lang="en-US" sz="1600" baseline="-25000">
                  <a:effectLst>
                    <a:outerShdw blurRad="38100" dist="38100" dir="2700000" algn="tl">
                      <a:srgbClr val="C0C0C0"/>
                    </a:outerShdw>
                  </a:effectLst>
                  <a:latin typeface="Comic Sans MS" pitchFamily="66" charset="0"/>
                  <a:sym typeface="Symbol" pitchFamily="18" charset="2"/>
                </a:rPr>
                <a:t></a:t>
              </a:r>
              <a:r>
                <a:rPr lang="fr-FR" sz="1600">
                  <a:latin typeface="Comic Sans MS" pitchFamily="66" charset="0"/>
                  <a:sym typeface="Symbol" pitchFamily="18" charset="2"/>
                </a:rPr>
                <a:t>~ </a:t>
              </a:r>
              <a:r>
                <a:rPr lang="fr-FR" sz="1600">
                  <a:latin typeface="Tahoma" pitchFamily="34" charset="0"/>
                </a:rPr>
                <a:t>1 TeV</a:t>
              </a:r>
              <a:r>
                <a:rPr lang="fr-FR" sz="1600">
                  <a:latin typeface="Comic Sans MS" pitchFamily="66" charset="0"/>
                  <a:sym typeface="Symbol" pitchFamily="18" charset="2"/>
                </a:rPr>
                <a:t> </a:t>
              </a:r>
              <a:r>
                <a:rPr lang="fr-FR" sz="1600">
                  <a:latin typeface="Comic Sans MS" pitchFamily="66" charset="0"/>
                </a:rPr>
                <a:t> </a:t>
              </a:r>
              <a:r>
                <a:rPr lang="fr-FR" sz="1600">
                  <a:latin typeface="Comic Sans MS" pitchFamily="66" charset="0"/>
                  <a:sym typeface="Symbol" pitchFamily="18" charset="2"/>
                </a:rPr>
                <a:t> ~</a:t>
              </a:r>
              <a:r>
                <a:rPr lang="fr-FR" sz="1600">
                  <a:latin typeface="Tahoma" pitchFamily="34" charset="0"/>
                </a:rPr>
                <a:t>500</a:t>
              </a:r>
              <a:r>
                <a:rPr lang="fr-FR" sz="1600">
                  <a:latin typeface="Comic Sans MS" pitchFamily="66" charset="0"/>
                  <a:sym typeface="Symbol" pitchFamily="18" charset="2"/>
                </a:rPr>
                <a:t> </a:t>
              </a:r>
              <a:r>
                <a:rPr lang="fr-FR" sz="1600">
                  <a:latin typeface="Tahoma" pitchFamily="34" charset="0"/>
                </a:rPr>
                <a:t>m</a:t>
              </a:r>
              <a:endParaRPr lang="fr-FR" sz="1600">
                <a:latin typeface="Comic Sans MS" pitchFamily="66" charset="0"/>
                <a:sym typeface="Symbol" pitchFamily="18" charset="2"/>
              </a:endParaRPr>
            </a:p>
            <a:p>
              <a:pPr>
                <a:defRPr/>
              </a:pPr>
              <a:r>
                <a:rPr lang="en-US" sz="1600">
                  <a:effectLst>
                    <a:outerShdw blurRad="38100" dist="38100" dir="2700000" algn="tl">
                      <a:srgbClr val="C0C0C0"/>
                    </a:outerShdw>
                  </a:effectLst>
                  <a:latin typeface="Symbol" pitchFamily="18" charset="2"/>
                </a:rPr>
                <a:t>	</a:t>
              </a:r>
            </a:p>
            <a:p>
              <a:pPr>
                <a:defRPr/>
              </a:pPr>
              <a:r>
                <a:rPr lang="en-US" sz="1600">
                  <a:effectLst>
                    <a:outerShdw blurRad="38100" dist="38100" dir="2700000" algn="tl">
                      <a:srgbClr val="C0C0C0"/>
                    </a:outerShdw>
                  </a:effectLst>
                  <a:latin typeface="Symbol" pitchFamily="18" charset="2"/>
                </a:rPr>
                <a:t>s</a:t>
              </a:r>
              <a:r>
                <a:rPr lang="en-US" sz="1600">
                  <a:effectLst>
                    <a:outerShdw blurRad="38100" dist="38100" dir="2700000" algn="tl">
                      <a:srgbClr val="C0C0C0"/>
                    </a:outerShdw>
                  </a:effectLst>
                  <a:latin typeface="Comic Sans MS" pitchFamily="66" charset="0"/>
                </a:rPr>
                <a:t>/</a:t>
              </a:r>
              <a:r>
                <a:rPr lang="en-US" sz="1600">
                  <a:effectLst>
                    <a:outerShdw blurRad="38100" dist="38100" dir="2700000" algn="tl">
                      <a:srgbClr val="C0C0C0"/>
                    </a:outerShdw>
                  </a:effectLst>
                  <a:latin typeface="Tahoma" pitchFamily="34" charset="0"/>
                </a:rPr>
                <a:t>p </a:t>
              </a:r>
              <a:r>
                <a:rPr lang="fr-FR" sz="1600">
                  <a:latin typeface="Tahoma" pitchFamily="34" charset="0"/>
                </a:rPr>
                <a:t>~10%</a:t>
              </a:r>
              <a:r>
                <a:rPr lang="fr-FR" sz="1600">
                  <a:latin typeface="Comic Sans MS" pitchFamily="66" charset="0"/>
                </a:rPr>
                <a:t>  </a:t>
              </a:r>
              <a:r>
                <a:rPr lang="fr-FR" sz="1600">
                  <a:latin typeface="Comic Sans MS" pitchFamily="66" charset="0"/>
                  <a:sym typeface="Symbol" pitchFamily="18" charset="2"/>
                </a:rPr>
                <a:t>  </a:t>
              </a:r>
              <a:r>
                <a:rPr lang="fr-FR" sz="1600">
                  <a:latin typeface="Comic Sans MS" pitchFamily="66" charset="0"/>
                </a:rPr>
                <a:t>~</a:t>
              </a:r>
              <a:r>
                <a:rPr lang="fr-FR" sz="1600">
                  <a:latin typeface="Tahoma" pitchFamily="34" charset="0"/>
                </a:rPr>
                <a:t>50</a:t>
              </a:r>
              <a:r>
                <a:rPr lang="fr-FR" sz="1600">
                  <a:latin typeface="Comic Sans MS" pitchFamily="66" charset="0"/>
                </a:rPr>
                <a:t> </a:t>
              </a:r>
              <a:r>
                <a:rPr lang="fr-FR" sz="1600">
                  <a:latin typeface="Comic Sans MS" pitchFamily="66" charset="0"/>
                  <a:sym typeface="Symbol" pitchFamily="18" charset="2"/>
                </a:rPr>
                <a:t></a:t>
              </a:r>
              <a:r>
                <a:rPr lang="fr-FR" sz="1600">
                  <a:latin typeface="Tahoma" pitchFamily="34" charset="0"/>
                </a:rPr>
                <a:t>m</a:t>
              </a:r>
              <a:endParaRPr lang="fr-FR" sz="1400">
                <a:latin typeface="Tahoma" pitchFamily="34" charset="0"/>
              </a:endParaRPr>
            </a:p>
            <a:p>
              <a:pPr>
                <a:defRPr/>
              </a:pPr>
              <a:endParaRPr lang="fr-FR" sz="1400">
                <a:latin typeface="Tahoma" pitchFamily="34" charset="0"/>
              </a:endParaRPr>
            </a:p>
            <a:p>
              <a:pPr>
                <a:defRPr/>
              </a:pPr>
              <a:endParaRPr lang="fr-FR" sz="1400">
                <a:latin typeface="Comic Sans MS" pitchFamily="66" charset="0"/>
              </a:endParaRPr>
            </a:p>
            <a:p>
              <a:pPr>
                <a:defRPr/>
              </a:pPr>
              <a:r>
                <a:rPr lang="en-US" sz="1400">
                  <a:latin typeface="Tahoma" pitchFamily="34" charset="0"/>
                </a:rPr>
                <a:t>	     </a:t>
              </a:r>
            </a:p>
            <a:p>
              <a:pPr>
                <a:defRPr/>
              </a:pPr>
              <a:endParaRPr lang="en-US" sz="1400">
                <a:latin typeface="Tahoma" pitchFamily="34" charset="0"/>
              </a:endParaRPr>
            </a:p>
            <a:p>
              <a:pPr>
                <a:defRPr/>
              </a:pPr>
              <a:endParaRPr lang="en-US" sz="1400">
                <a:latin typeface="Tahoma" pitchFamily="34" charset="0"/>
              </a:endParaRPr>
            </a:p>
            <a:p>
              <a:pPr>
                <a:defRPr/>
              </a:pPr>
              <a:r>
                <a:rPr lang="en-US" sz="1400">
                  <a:latin typeface="Tahoma" pitchFamily="34" charset="0"/>
                </a:rPr>
                <a:t>	      alignment accuracy </a:t>
              </a:r>
            </a:p>
            <a:p>
              <a:pPr>
                <a:defRPr/>
              </a:pPr>
              <a:r>
                <a:rPr lang="en-US" sz="1400">
                  <a:latin typeface="Tahoma" pitchFamily="34" charset="0"/>
                </a:rPr>
                <a:t>	         to  ~30</a:t>
              </a:r>
              <a:r>
                <a:rPr lang="en-US" sz="1400">
                  <a:latin typeface="Symbol" pitchFamily="18" charset="2"/>
                </a:rPr>
                <a:t> m</a:t>
              </a:r>
              <a:r>
                <a:rPr lang="en-US" sz="1400">
                  <a:latin typeface="Comic Sans MS" pitchFamily="66" charset="0"/>
                </a:rPr>
                <a:t>m </a:t>
              </a:r>
              <a:endParaRPr lang="fr-FR" sz="1400">
                <a:latin typeface="Comic Sans MS" pitchFamily="66" charset="0"/>
              </a:endParaRPr>
            </a:p>
          </p:txBody>
        </p:sp>
        <p:sp>
          <p:nvSpPr>
            <p:cNvPr id="60443" name="AutoShape 40"/>
            <p:cNvSpPr>
              <a:spLocks noChangeAspect="1" noChangeArrowheads="1"/>
            </p:cNvSpPr>
            <p:nvPr/>
          </p:nvSpPr>
          <p:spPr bwMode="auto">
            <a:xfrm>
              <a:off x="912" y="3360"/>
              <a:ext cx="125" cy="251"/>
            </a:xfrm>
            <a:prstGeom prst="downArrow">
              <a:avLst>
                <a:gd name="adj1" fmla="val 50000"/>
                <a:gd name="adj2" fmla="val 50200"/>
              </a:avLst>
            </a:prstGeom>
            <a:noFill/>
            <a:ln w="9525">
              <a:noFill/>
              <a:miter lim="800000"/>
              <a:headEnd/>
              <a:tailEnd/>
            </a:ln>
          </p:spPr>
          <p:txBody>
            <a:bodyPr wrap="none" anchor="ctr"/>
            <a:lstStyle/>
            <a:p>
              <a:endParaRPr lang="cs-CZ"/>
            </a:p>
          </p:txBody>
        </p:sp>
      </p:grpSp>
      <p:pic>
        <p:nvPicPr>
          <p:cNvPr id="60423" name="Picture 41" descr="mu1"/>
          <p:cNvPicPr>
            <a:picLocks noChangeAspect="1" noChangeArrowheads="1"/>
          </p:cNvPicPr>
          <p:nvPr/>
        </p:nvPicPr>
        <p:blipFill>
          <a:blip r:embed="rId4" cstate="print"/>
          <a:srcRect/>
          <a:stretch>
            <a:fillRect/>
          </a:stretch>
        </p:blipFill>
        <p:spPr bwMode="auto">
          <a:xfrm>
            <a:off x="3175" y="4584700"/>
            <a:ext cx="2762250" cy="2281238"/>
          </a:xfrm>
          <a:prstGeom prst="rect">
            <a:avLst/>
          </a:prstGeom>
          <a:noFill/>
          <a:ln w="9525">
            <a:noFill/>
            <a:miter lim="800000"/>
            <a:headEnd/>
            <a:tailEnd/>
          </a:ln>
        </p:spPr>
      </p:pic>
      <p:sp>
        <p:nvSpPr>
          <p:cNvPr id="60424" name="Text Box 27"/>
          <p:cNvSpPr txBox="1">
            <a:spLocks noChangeArrowheads="1"/>
          </p:cNvSpPr>
          <p:nvPr/>
        </p:nvSpPr>
        <p:spPr bwMode="auto">
          <a:xfrm>
            <a:off x="4537075" y="1724025"/>
            <a:ext cx="3463925" cy="369888"/>
          </a:xfrm>
          <a:prstGeom prst="rect">
            <a:avLst/>
          </a:prstGeom>
          <a:solidFill>
            <a:schemeClr val="bg1"/>
          </a:solidFill>
          <a:ln w="9525">
            <a:noFill/>
            <a:miter lim="800000"/>
            <a:headEnd/>
            <a:tailEnd/>
          </a:ln>
        </p:spPr>
        <p:txBody>
          <a:bodyPr wrap="none">
            <a:spAutoFit/>
          </a:bodyPr>
          <a:lstStyle/>
          <a:p>
            <a:r>
              <a:rPr lang="en-US" sz="1600">
                <a:solidFill>
                  <a:schemeClr val="bg1"/>
                </a:solidFill>
                <a:latin typeface="Tahoma" pitchFamily="34" charset="0"/>
              </a:rPr>
              <a:t>ATLAS </a:t>
            </a:r>
            <a:r>
              <a:rPr lang="en-US" sz="1600">
                <a:latin typeface="Tahoma" pitchFamily="34" charset="0"/>
              </a:rPr>
              <a:t>Muon momentum resolution</a:t>
            </a:r>
            <a:r>
              <a:rPr lang="en-US" b="1">
                <a:latin typeface="Comic Sans MS" pitchFamily="66" charset="0"/>
                <a:ea typeface="ＭＳ Ｐゴシック" pitchFamily="34" charset="-128"/>
              </a:rPr>
              <a:t> </a:t>
            </a:r>
          </a:p>
        </p:txBody>
      </p:sp>
      <p:grpSp>
        <p:nvGrpSpPr>
          <p:cNvPr id="60425" name="Group 43"/>
          <p:cNvGrpSpPr>
            <a:grpSpLocks/>
          </p:cNvGrpSpPr>
          <p:nvPr/>
        </p:nvGrpSpPr>
        <p:grpSpPr bwMode="auto">
          <a:xfrm>
            <a:off x="4114800" y="2133600"/>
            <a:ext cx="4581525" cy="4368800"/>
            <a:chOff x="2976" y="1360"/>
            <a:chExt cx="3126" cy="2752"/>
          </a:xfrm>
        </p:grpSpPr>
        <p:sp>
          <p:nvSpPr>
            <p:cNvPr id="60428" name="Rectangle 32"/>
            <p:cNvSpPr>
              <a:spLocks noChangeArrowheads="1"/>
            </p:cNvSpPr>
            <p:nvPr/>
          </p:nvSpPr>
          <p:spPr bwMode="auto">
            <a:xfrm>
              <a:off x="3034" y="1360"/>
              <a:ext cx="288" cy="2579"/>
            </a:xfrm>
            <a:prstGeom prst="rect">
              <a:avLst/>
            </a:prstGeom>
            <a:solidFill>
              <a:schemeClr val="bg1"/>
            </a:solidFill>
            <a:ln w="9525">
              <a:noFill/>
              <a:miter lim="800000"/>
              <a:headEnd/>
              <a:tailEnd/>
            </a:ln>
          </p:spPr>
          <p:txBody>
            <a:bodyPr wrap="none" anchor="ctr"/>
            <a:lstStyle/>
            <a:p>
              <a:endParaRPr lang="cs-CZ"/>
            </a:p>
          </p:txBody>
        </p:sp>
        <p:sp>
          <p:nvSpPr>
            <p:cNvPr id="60429" name="Rectangle 36"/>
            <p:cNvSpPr>
              <a:spLocks noChangeArrowheads="1"/>
            </p:cNvSpPr>
            <p:nvPr/>
          </p:nvSpPr>
          <p:spPr bwMode="auto">
            <a:xfrm>
              <a:off x="2976" y="3836"/>
              <a:ext cx="2135" cy="106"/>
            </a:xfrm>
            <a:prstGeom prst="rect">
              <a:avLst/>
            </a:prstGeom>
            <a:solidFill>
              <a:schemeClr val="bg1"/>
            </a:solidFill>
            <a:ln w="9525">
              <a:noFill/>
              <a:miter lim="800000"/>
              <a:headEnd/>
              <a:tailEnd/>
            </a:ln>
          </p:spPr>
          <p:txBody>
            <a:bodyPr wrap="none" anchor="ctr"/>
            <a:lstStyle/>
            <a:p>
              <a:endParaRPr lang="cs-CZ"/>
            </a:p>
          </p:txBody>
        </p:sp>
        <p:pic>
          <p:nvPicPr>
            <p:cNvPr id="60430" name="Picture 28" descr="p13a2"/>
            <p:cNvPicPr>
              <a:picLocks noChangeAspect="1" noChangeArrowheads="1"/>
            </p:cNvPicPr>
            <p:nvPr/>
          </p:nvPicPr>
          <p:blipFill>
            <a:blip r:embed="rId5" cstate="print"/>
            <a:srcRect/>
            <a:stretch>
              <a:fillRect/>
            </a:stretch>
          </p:blipFill>
          <p:spPr bwMode="auto">
            <a:xfrm>
              <a:off x="3207" y="1419"/>
              <a:ext cx="2787" cy="2523"/>
            </a:xfrm>
            <a:prstGeom prst="rect">
              <a:avLst/>
            </a:prstGeom>
            <a:solidFill>
              <a:schemeClr val="bg1"/>
            </a:solidFill>
            <a:ln w="9525">
              <a:noFill/>
              <a:miter lim="800000"/>
              <a:headEnd/>
              <a:tailEnd/>
            </a:ln>
          </p:spPr>
        </p:pic>
        <p:sp>
          <p:nvSpPr>
            <p:cNvPr id="45085" name="Text Box 29"/>
            <p:cNvSpPr txBox="1">
              <a:spLocks noChangeArrowheads="1"/>
            </p:cNvSpPr>
            <p:nvPr/>
          </p:nvSpPr>
          <p:spPr bwMode="auto">
            <a:xfrm>
              <a:off x="5144" y="3812"/>
              <a:ext cx="958" cy="192"/>
            </a:xfrm>
            <a:prstGeom prst="rect">
              <a:avLst/>
            </a:prstGeom>
            <a:solidFill>
              <a:schemeClr val="bg1"/>
            </a:solidFill>
            <a:ln w="9525">
              <a:noFill/>
              <a:miter lim="800000"/>
              <a:headEnd/>
              <a:tailEnd/>
            </a:ln>
            <a:effectLst/>
          </p:spPr>
          <p:txBody>
            <a:bodyPr wrap="none">
              <a:spAutoFit/>
            </a:bodyPr>
            <a:lstStyle/>
            <a:p>
              <a:pPr>
                <a:defRPr/>
              </a:pPr>
              <a:r>
                <a:rPr lang="en-US" sz="1400">
                  <a:latin typeface="Tahoma" pitchFamily="1" charset="0"/>
                  <a:ea typeface="ＭＳ Ｐゴシック" pitchFamily="1" charset="-128"/>
                </a:rPr>
                <a:t>p</a:t>
              </a:r>
              <a:r>
                <a:rPr lang="en-US" sz="1400" baseline="-25000">
                  <a:latin typeface="Tahoma" pitchFamily="1" charset="0"/>
                  <a:ea typeface="ＭＳ Ｐゴシック" pitchFamily="1" charset="-128"/>
                </a:rPr>
                <a:t>T</a:t>
              </a:r>
              <a:r>
                <a:rPr lang="en-US" sz="1400">
                  <a:latin typeface="Tahoma" pitchFamily="1" charset="0"/>
                  <a:ea typeface="ＭＳ Ｐゴシック" pitchFamily="1" charset="-128"/>
                </a:rPr>
                <a:t> (GeV)</a:t>
              </a:r>
              <a:r>
                <a:rPr lang="en-US" sz="1400" b="1">
                  <a:effectLst>
                    <a:outerShdw blurRad="38100" dist="38100" dir="2700000" algn="tl">
                      <a:srgbClr val="C0C0C0"/>
                    </a:outerShdw>
                  </a:effectLst>
                  <a:latin typeface="Comic Sans MS" pitchFamily="1" charset="0"/>
                  <a:ea typeface="ＭＳ Ｐゴシック" pitchFamily="1" charset="-128"/>
                </a:rPr>
                <a:t>       </a:t>
              </a:r>
            </a:p>
          </p:txBody>
        </p:sp>
        <p:sp>
          <p:nvSpPr>
            <p:cNvPr id="60432" name="Rectangle 30"/>
            <p:cNvSpPr>
              <a:spLocks noChangeArrowheads="1"/>
            </p:cNvSpPr>
            <p:nvPr/>
          </p:nvSpPr>
          <p:spPr bwMode="auto">
            <a:xfrm>
              <a:off x="3265" y="1420"/>
              <a:ext cx="346" cy="211"/>
            </a:xfrm>
            <a:prstGeom prst="rect">
              <a:avLst/>
            </a:prstGeom>
            <a:solidFill>
              <a:schemeClr val="bg1"/>
            </a:solidFill>
            <a:ln w="9525">
              <a:noFill/>
              <a:miter lim="800000"/>
              <a:headEnd/>
              <a:tailEnd/>
            </a:ln>
          </p:spPr>
          <p:txBody>
            <a:bodyPr wrap="none" anchor="ctr"/>
            <a:lstStyle/>
            <a:p>
              <a:endParaRPr lang="cs-CZ"/>
            </a:p>
          </p:txBody>
        </p:sp>
        <p:sp>
          <p:nvSpPr>
            <p:cNvPr id="45087" name="Text Box 31"/>
            <p:cNvSpPr txBox="1">
              <a:spLocks noChangeArrowheads="1"/>
            </p:cNvSpPr>
            <p:nvPr/>
          </p:nvSpPr>
          <p:spPr bwMode="auto">
            <a:xfrm rot="5400000">
              <a:off x="3385" y="1355"/>
              <a:ext cx="221" cy="231"/>
            </a:xfrm>
            <a:prstGeom prst="rect">
              <a:avLst/>
            </a:prstGeom>
            <a:solidFill>
              <a:schemeClr val="bg1"/>
            </a:solidFill>
            <a:ln w="9525">
              <a:noFill/>
              <a:miter lim="800000"/>
              <a:headEnd/>
              <a:tailEnd/>
            </a:ln>
            <a:effectLst/>
          </p:spPr>
          <p:txBody>
            <a:bodyPr>
              <a:spAutoFit/>
            </a:bodyPr>
            <a:lstStyle/>
            <a:p>
              <a:pPr>
                <a:defRPr/>
              </a:pPr>
              <a:r>
                <a:rPr lang="en-US" sz="1600" b="1">
                  <a:effectLst>
                    <a:outerShdw blurRad="38100" dist="38100" dir="2700000" algn="tl">
                      <a:srgbClr val="C0C0C0"/>
                    </a:outerShdw>
                  </a:effectLst>
                  <a:latin typeface="Comic Sans MS" pitchFamily="1" charset="0"/>
                  <a:ea typeface="ＭＳ Ｐゴシック" pitchFamily="1" charset="-128"/>
                </a:rPr>
                <a:t>%</a:t>
              </a:r>
            </a:p>
          </p:txBody>
        </p:sp>
        <p:sp>
          <p:nvSpPr>
            <p:cNvPr id="60434" name="Rectangle 32"/>
            <p:cNvSpPr>
              <a:spLocks noChangeArrowheads="1"/>
            </p:cNvSpPr>
            <p:nvPr/>
          </p:nvSpPr>
          <p:spPr bwMode="auto">
            <a:xfrm>
              <a:off x="3298" y="3047"/>
              <a:ext cx="255" cy="649"/>
            </a:xfrm>
            <a:prstGeom prst="rect">
              <a:avLst/>
            </a:prstGeom>
            <a:solidFill>
              <a:srgbClr val="FEFFC9"/>
            </a:solidFill>
            <a:ln w="9525">
              <a:noFill/>
              <a:miter lim="800000"/>
              <a:headEnd/>
              <a:tailEnd/>
            </a:ln>
          </p:spPr>
          <p:txBody>
            <a:bodyPr wrap="none" anchor="ctr"/>
            <a:lstStyle/>
            <a:p>
              <a:endParaRPr lang="cs-CZ"/>
            </a:p>
          </p:txBody>
        </p:sp>
        <p:sp>
          <p:nvSpPr>
            <p:cNvPr id="45089" name="Text Box 33"/>
            <p:cNvSpPr txBox="1">
              <a:spLocks noChangeArrowheads="1"/>
            </p:cNvSpPr>
            <p:nvPr/>
          </p:nvSpPr>
          <p:spPr bwMode="auto">
            <a:xfrm>
              <a:off x="3410" y="3091"/>
              <a:ext cx="233" cy="288"/>
            </a:xfrm>
            <a:prstGeom prst="rect">
              <a:avLst/>
            </a:prstGeom>
            <a:solidFill>
              <a:srgbClr val="FEFFC9"/>
            </a:solidFill>
            <a:ln w="9525">
              <a:noFill/>
              <a:miter lim="800000"/>
              <a:headEnd/>
              <a:tailEnd/>
            </a:ln>
            <a:effectLst/>
          </p:spPr>
          <p:txBody>
            <a:bodyPr>
              <a:spAutoFit/>
            </a:bodyPr>
            <a:lstStyle/>
            <a:p>
              <a:pPr algn="r">
                <a:defRPr/>
              </a:pPr>
              <a:r>
                <a:rPr lang="en-US" sz="1200" b="1">
                  <a:effectLst>
                    <a:outerShdw blurRad="38100" dist="38100" dir="2700000" algn="tl">
                      <a:srgbClr val="FFFFFF"/>
                    </a:outerShdw>
                  </a:effectLst>
                  <a:latin typeface="Comic Sans MS" pitchFamily="1" charset="0"/>
                  <a:ea typeface="ＭＳ Ｐゴシック" pitchFamily="1" charset="-128"/>
                </a:rPr>
                <a:t>10</a:t>
              </a:r>
              <a:endParaRPr lang="en-US" sz="1600">
                <a:effectLst>
                  <a:outerShdw blurRad="38100" dist="38100" dir="2700000" algn="tl">
                    <a:srgbClr val="FFFFFF"/>
                  </a:outerShdw>
                </a:effectLst>
                <a:latin typeface="Comic Sans MS" pitchFamily="1" charset="0"/>
                <a:ea typeface="ＭＳ Ｐゴシック" pitchFamily="1" charset="-128"/>
              </a:endParaRPr>
            </a:p>
          </p:txBody>
        </p:sp>
        <p:sp>
          <p:nvSpPr>
            <p:cNvPr id="60436" name="Rectangle 34"/>
            <p:cNvSpPr>
              <a:spLocks noChangeArrowheads="1"/>
            </p:cNvSpPr>
            <p:nvPr/>
          </p:nvSpPr>
          <p:spPr bwMode="auto">
            <a:xfrm>
              <a:off x="5861" y="1363"/>
              <a:ext cx="173" cy="2579"/>
            </a:xfrm>
            <a:prstGeom prst="rect">
              <a:avLst/>
            </a:prstGeom>
            <a:solidFill>
              <a:schemeClr val="bg1"/>
            </a:solidFill>
            <a:ln w="9525">
              <a:noFill/>
              <a:miter lim="800000"/>
              <a:headEnd/>
              <a:tailEnd/>
            </a:ln>
          </p:spPr>
          <p:txBody>
            <a:bodyPr wrap="none" anchor="ctr"/>
            <a:lstStyle/>
            <a:p>
              <a:endParaRPr lang="cs-CZ"/>
            </a:p>
          </p:txBody>
        </p:sp>
        <p:sp>
          <p:nvSpPr>
            <p:cNvPr id="60437" name="Rectangle 37"/>
            <p:cNvSpPr>
              <a:spLocks noChangeArrowheads="1"/>
            </p:cNvSpPr>
            <p:nvPr/>
          </p:nvSpPr>
          <p:spPr bwMode="auto">
            <a:xfrm>
              <a:off x="3264" y="1597"/>
              <a:ext cx="174" cy="52"/>
            </a:xfrm>
            <a:prstGeom prst="rect">
              <a:avLst/>
            </a:prstGeom>
            <a:solidFill>
              <a:schemeClr val="bg1"/>
            </a:solidFill>
            <a:ln w="9525">
              <a:noFill/>
              <a:miter lim="800000"/>
              <a:headEnd/>
              <a:tailEnd/>
            </a:ln>
          </p:spPr>
          <p:txBody>
            <a:bodyPr wrap="none" anchor="ctr"/>
            <a:lstStyle/>
            <a:p>
              <a:endParaRPr lang="cs-CZ"/>
            </a:p>
          </p:txBody>
        </p:sp>
        <p:sp>
          <p:nvSpPr>
            <p:cNvPr id="60438" name="Rectangle 38"/>
            <p:cNvSpPr>
              <a:spLocks noChangeArrowheads="1"/>
            </p:cNvSpPr>
            <p:nvPr/>
          </p:nvSpPr>
          <p:spPr bwMode="auto">
            <a:xfrm>
              <a:off x="3438" y="1369"/>
              <a:ext cx="115" cy="52"/>
            </a:xfrm>
            <a:prstGeom prst="rect">
              <a:avLst/>
            </a:prstGeom>
            <a:solidFill>
              <a:schemeClr val="bg1"/>
            </a:solidFill>
            <a:ln w="9525">
              <a:noFill/>
              <a:miter lim="800000"/>
              <a:headEnd/>
              <a:tailEnd/>
            </a:ln>
          </p:spPr>
          <p:txBody>
            <a:bodyPr wrap="none" anchor="ctr"/>
            <a:lstStyle/>
            <a:p>
              <a:endParaRPr lang="cs-CZ"/>
            </a:p>
          </p:txBody>
        </p:sp>
        <p:sp>
          <p:nvSpPr>
            <p:cNvPr id="60439" name="Text Box 39"/>
            <p:cNvSpPr txBox="1">
              <a:spLocks noChangeArrowheads="1"/>
            </p:cNvSpPr>
            <p:nvPr/>
          </p:nvSpPr>
          <p:spPr bwMode="auto">
            <a:xfrm>
              <a:off x="5170" y="2084"/>
              <a:ext cx="753" cy="372"/>
            </a:xfrm>
            <a:prstGeom prst="rect">
              <a:avLst/>
            </a:prstGeom>
            <a:solidFill>
              <a:schemeClr val="bg1"/>
            </a:solidFill>
            <a:ln w="9525">
              <a:solidFill>
                <a:schemeClr val="tx1"/>
              </a:solidFill>
              <a:miter lim="800000"/>
              <a:headEnd/>
              <a:tailEnd/>
            </a:ln>
          </p:spPr>
          <p:txBody>
            <a:bodyPr wrap="none">
              <a:spAutoFit/>
            </a:bodyPr>
            <a:lstStyle/>
            <a:p>
              <a:r>
                <a:rPr lang="en-US" sz="1600">
                  <a:latin typeface="Tahoma" pitchFamily="34" charset="0"/>
                  <a:ea typeface="ＭＳ Ｐゴシック" pitchFamily="34" charset="-128"/>
                </a:rPr>
                <a:t>GEANT </a:t>
              </a:r>
            </a:p>
            <a:p>
              <a:r>
                <a:rPr lang="en-US" sz="1600">
                  <a:latin typeface="Tahoma" pitchFamily="34" charset="0"/>
                  <a:ea typeface="ＭＳ Ｐゴシック" pitchFamily="34" charset="-128"/>
                </a:rPr>
                <a:t>simulation</a:t>
              </a:r>
              <a:endParaRPr lang="en-US" sz="1600">
                <a:latin typeface="Comic Sans MS" pitchFamily="66" charset="0"/>
                <a:ea typeface="ＭＳ Ｐゴシック" pitchFamily="34" charset="-128"/>
              </a:endParaRPr>
            </a:p>
          </p:txBody>
        </p:sp>
        <p:sp>
          <p:nvSpPr>
            <p:cNvPr id="60440" name="Rectangle 35"/>
            <p:cNvSpPr>
              <a:spLocks noChangeArrowheads="1"/>
            </p:cNvSpPr>
            <p:nvPr/>
          </p:nvSpPr>
          <p:spPr bwMode="auto">
            <a:xfrm>
              <a:off x="3096" y="1371"/>
              <a:ext cx="202" cy="2579"/>
            </a:xfrm>
            <a:prstGeom prst="rect">
              <a:avLst/>
            </a:prstGeom>
            <a:solidFill>
              <a:schemeClr val="bg1"/>
            </a:solidFill>
            <a:ln w="9525">
              <a:noFill/>
              <a:miter lim="800000"/>
              <a:headEnd/>
              <a:tailEnd/>
            </a:ln>
          </p:spPr>
          <p:txBody>
            <a:bodyPr wrap="none" anchor="ctr"/>
            <a:lstStyle/>
            <a:p>
              <a:endParaRPr lang="cs-CZ"/>
            </a:p>
          </p:txBody>
        </p:sp>
        <p:sp>
          <p:nvSpPr>
            <p:cNvPr id="60441" name="Rectangle 41"/>
            <p:cNvSpPr>
              <a:spLocks noChangeArrowheads="1"/>
            </p:cNvSpPr>
            <p:nvPr/>
          </p:nvSpPr>
          <p:spPr bwMode="auto">
            <a:xfrm>
              <a:off x="3096" y="3818"/>
              <a:ext cx="2073" cy="294"/>
            </a:xfrm>
            <a:prstGeom prst="rect">
              <a:avLst/>
            </a:prstGeom>
            <a:solidFill>
              <a:schemeClr val="bg1">
                <a:alpha val="98038"/>
              </a:schemeClr>
            </a:solidFill>
            <a:ln w="9525">
              <a:noFill/>
              <a:miter lim="800000"/>
              <a:headEnd/>
              <a:tailEnd/>
            </a:ln>
          </p:spPr>
          <p:txBody>
            <a:bodyPr wrap="none" anchor="ctr"/>
            <a:lstStyle/>
            <a:p>
              <a:endParaRPr lang="cs-CZ"/>
            </a:p>
          </p:txBody>
        </p:sp>
      </p:grpSp>
      <p:sp>
        <p:nvSpPr>
          <p:cNvPr id="60426" name="Zástupný symbol pro číslo snímku 25"/>
          <p:cNvSpPr>
            <a:spLocks noGrp="1"/>
          </p:cNvSpPr>
          <p:nvPr>
            <p:ph type="sldNum" sz="quarter" idx="12"/>
          </p:nvPr>
        </p:nvSpPr>
        <p:spPr>
          <a:noFill/>
        </p:spPr>
        <p:txBody>
          <a:bodyPr/>
          <a:lstStyle/>
          <a:p>
            <a:fld id="{05E4AD8E-C636-4E72-8FC2-DB1D3EBD3BAB}" type="slidenum">
              <a:rPr lang="en-US" smtClean="0"/>
              <a:pPr/>
              <a:t>61</a:t>
            </a:fld>
            <a:endParaRPr lang="en-US" smtClean="0"/>
          </a:p>
        </p:txBody>
      </p:sp>
      <p:sp>
        <p:nvSpPr>
          <p:cNvPr id="60427" name="Zástupný symbol pro zápatí 26"/>
          <p:cNvSpPr>
            <a:spLocks noGrp="1"/>
          </p:cNvSpPr>
          <p:nvPr>
            <p:ph type="ftr" sz="quarter" idx="11"/>
          </p:nvPr>
        </p:nvSpPr>
        <p:spPr>
          <a:noFill/>
        </p:spPr>
        <p:txBody>
          <a:bodyPr/>
          <a:lstStyle/>
          <a:p>
            <a:r>
              <a:rPr lang="en-US" smtClean="0"/>
              <a:t>S.Nemecek:  Experiment ATLAS - first year of collisions</a:t>
            </a:r>
            <a:endParaRPr lang="en-US"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76200"/>
            <a:ext cx="8229600" cy="762000"/>
          </a:xfrm>
        </p:spPr>
        <p:txBody>
          <a:bodyPr/>
          <a:lstStyle/>
          <a:p>
            <a:r>
              <a:rPr lang="en-US" sz="4000" smtClean="0"/>
              <a:t>Can we achieve such a precision ?</a:t>
            </a:r>
          </a:p>
        </p:txBody>
      </p:sp>
      <p:pic>
        <p:nvPicPr>
          <p:cNvPr id="1028" name="Picture 3" descr="param_sag"/>
          <p:cNvPicPr>
            <a:picLocks noChangeAspect="1" noChangeArrowheads="1"/>
          </p:cNvPicPr>
          <p:nvPr/>
        </p:nvPicPr>
        <p:blipFill>
          <a:blip r:embed="rId4" cstate="print"/>
          <a:srcRect/>
          <a:stretch>
            <a:fillRect/>
          </a:stretch>
        </p:blipFill>
        <p:spPr bwMode="auto">
          <a:xfrm>
            <a:off x="7099300" y="1354138"/>
            <a:ext cx="2044700" cy="3435350"/>
          </a:xfrm>
          <a:prstGeom prst="rect">
            <a:avLst/>
          </a:prstGeom>
          <a:noFill/>
          <a:ln w="9525">
            <a:noFill/>
            <a:miter lim="800000"/>
            <a:headEnd/>
            <a:tailEnd/>
          </a:ln>
        </p:spPr>
      </p:pic>
      <p:sp>
        <p:nvSpPr>
          <p:cNvPr id="1029" name="Text Box 4"/>
          <p:cNvSpPr txBox="1">
            <a:spLocks noChangeArrowheads="1"/>
          </p:cNvSpPr>
          <p:nvPr/>
        </p:nvSpPr>
        <p:spPr bwMode="auto">
          <a:xfrm>
            <a:off x="611188" y="1789113"/>
            <a:ext cx="6061075" cy="354012"/>
          </a:xfrm>
          <a:prstGeom prst="rect">
            <a:avLst/>
          </a:prstGeom>
          <a:noFill/>
          <a:ln w="9525">
            <a:noFill/>
            <a:miter lim="800000"/>
            <a:headEnd/>
            <a:tailEnd/>
          </a:ln>
        </p:spPr>
        <p:txBody>
          <a:bodyPr wrap="none">
            <a:spAutoFit/>
          </a:bodyPr>
          <a:lstStyle/>
          <a:p>
            <a:r>
              <a:rPr lang="en-US" sz="1700">
                <a:latin typeface="Tahoma" pitchFamily="34" charset="0"/>
              </a:rPr>
              <a:t>Sagitta resolution measured in the 2004 combined test beam</a:t>
            </a:r>
            <a:endParaRPr lang="en-US" sz="2000" u="sng">
              <a:solidFill>
                <a:srgbClr val="CC0000"/>
              </a:solidFill>
              <a:latin typeface="Comic Sans MS" pitchFamily="66" charset="0"/>
            </a:endParaRPr>
          </a:p>
        </p:txBody>
      </p:sp>
      <p:grpSp>
        <p:nvGrpSpPr>
          <p:cNvPr id="1030" name="Group 6"/>
          <p:cNvGrpSpPr>
            <a:grpSpLocks/>
          </p:cNvGrpSpPr>
          <p:nvPr/>
        </p:nvGrpSpPr>
        <p:grpSpPr bwMode="auto">
          <a:xfrm>
            <a:off x="147638" y="2444750"/>
            <a:ext cx="3309937" cy="2687638"/>
            <a:chOff x="144" y="384"/>
            <a:chExt cx="2204" cy="1573"/>
          </a:xfrm>
        </p:grpSpPr>
        <p:grpSp>
          <p:nvGrpSpPr>
            <p:cNvPr id="1043" name="Group 7"/>
            <p:cNvGrpSpPr>
              <a:grpSpLocks noChangeAspect="1"/>
            </p:cNvGrpSpPr>
            <p:nvPr/>
          </p:nvGrpSpPr>
          <p:grpSpPr bwMode="auto">
            <a:xfrm>
              <a:off x="144" y="384"/>
              <a:ext cx="2204" cy="1573"/>
              <a:chOff x="144" y="576"/>
              <a:chExt cx="2448" cy="1747"/>
            </a:xfrm>
          </p:grpSpPr>
          <p:pic>
            <p:nvPicPr>
              <p:cNvPr id="1052" name="Picture 8"/>
              <p:cNvPicPr>
                <a:picLocks noChangeAspect="1" noChangeArrowheads="1"/>
              </p:cNvPicPr>
              <p:nvPr/>
            </p:nvPicPr>
            <p:blipFill>
              <a:blip r:embed="rId5" cstate="print"/>
              <a:srcRect l="1085" t="8006" r="6570"/>
              <a:stretch>
                <a:fillRect/>
              </a:stretch>
            </p:blipFill>
            <p:spPr bwMode="auto">
              <a:xfrm>
                <a:off x="144" y="576"/>
                <a:ext cx="2448" cy="1747"/>
              </a:xfrm>
              <a:prstGeom prst="rect">
                <a:avLst/>
              </a:prstGeom>
              <a:noFill/>
              <a:ln w="9525">
                <a:noFill/>
                <a:miter lim="800000"/>
                <a:headEnd/>
                <a:tailEnd/>
              </a:ln>
            </p:spPr>
          </p:pic>
          <p:sp>
            <p:nvSpPr>
              <p:cNvPr id="1053" name="Text Box 9"/>
              <p:cNvSpPr txBox="1">
                <a:spLocks noChangeAspect="1" noChangeArrowheads="1"/>
              </p:cNvSpPr>
              <p:nvPr/>
            </p:nvSpPr>
            <p:spPr bwMode="auto">
              <a:xfrm>
                <a:off x="1680" y="672"/>
                <a:ext cx="563" cy="214"/>
              </a:xfrm>
              <a:prstGeom prst="rect">
                <a:avLst/>
              </a:prstGeom>
              <a:noFill/>
              <a:ln w="9525">
                <a:noFill/>
                <a:miter lim="800000"/>
                <a:headEnd/>
                <a:tailEnd/>
              </a:ln>
            </p:spPr>
            <p:txBody>
              <a:bodyPr wrap="none" lIns="82945" tIns="41473" rIns="82945" bIns="41473">
                <a:spAutoFit/>
              </a:bodyPr>
              <a:lstStyle/>
              <a:p>
                <a:pPr defTabSz="828675"/>
                <a:r>
                  <a:rPr lang="en-US" sz="1600" b="1"/>
                  <a:t>Barrel</a:t>
                </a:r>
                <a:endParaRPr lang="pl-PL" sz="1600" b="1"/>
              </a:p>
            </p:txBody>
          </p:sp>
        </p:grpSp>
        <p:sp>
          <p:nvSpPr>
            <p:cNvPr id="1044" name="Rectangle 10"/>
            <p:cNvSpPr>
              <a:spLocks noChangeArrowheads="1"/>
            </p:cNvSpPr>
            <p:nvPr/>
          </p:nvSpPr>
          <p:spPr bwMode="auto">
            <a:xfrm>
              <a:off x="1248" y="720"/>
              <a:ext cx="816" cy="432"/>
            </a:xfrm>
            <a:prstGeom prst="rect">
              <a:avLst/>
            </a:prstGeom>
            <a:solidFill>
              <a:schemeClr val="bg1"/>
            </a:solidFill>
            <a:ln w="9525">
              <a:solidFill>
                <a:schemeClr val="tx1"/>
              </a:solidFill>
              <a:miter lim="800000"/>
              <a:headEnd/>
              <a:tailEnd/>
            </a:ln>
          </p:spPr>
          <p:txBody>
            <a:bodyPr wrap="none" anchor="ctr"/>
            <a:lstStyle/>
            <a:p>
              <a:endParaRPr lang="cs-CZ" sz="1600">
                <a:latin typeface="Comic Sans MS" pitchFamily="66" charset="0"/>
              </a:endParaRPr>
            </a:p>
          </p:txBody>
        </p:sp>
        <p:sp>
          <p:nvSpPr>
            <p:cNvPr id="1045" name="Line 11"/>
            <p:cNvSpPr>
              <a:spLocks noChangeShapeType="1"/>
            </p:cNvSpPr>
            <p:nvPr/>
          </p:nvSpPr>
          <p:spPr bwMode="auto">
            <a:xfrm>
              <a:off x="1296" y="912"/>
              <a:ext cx="192" cy="0"/>
            </a:xfrm>
            <a:prstGeom prst="line">
              <a:avLst/>
            </a:prstGeom>
            <a:noFill/>
            <a:ln w="38100">
              <a:solidFill>
                <a:schemeClr val="accent2"/>
              </a:solidFill>
              <a:round/>
              <a:headEnd/>
              <a:tailEnd/>
            </a:ln>
          </p:spPr>
          <p:txBody>
            <a:bodyPr wrap="none" anchor="ctr"/>
            <a:lstStyle/>
            <a:p>
              <a:endParaRPr lang="cs-CZ"/>
            </a:p>
          </p:txBody>
        </p:sp>
        <p:sp>
          <p:nvSpPr>
            <p:cNvPr id="1046" name="Text Box 12"/>
            <p:cNvSpPr txBox="1">
              <a:spLocks noChangeArrowheads="1"/>
            </p:cNvSpPr>
            <p:nvPr/>
          </p:nvSpPr>
          <p:spPr bwMode="auto">
            <a:xfrm>
              <a:off x="1478" y="816"/>
              <a:ext cx="469" cy="162"/>
            </a:xfrm>
            <a:prstGeom prst="rect">
              <a:avLst/>
            </a:prstGeom>
            <a:noFill/>
            <a:ln w="9525">
              <a:noFill/>
              <a:miter lim="800000"/>
              <a:headEnd/>
              <a:tailEnd/>
            </a:ln>
          </p:spPr>
          <p:txBody>
            <a:bodyPr wrap="none">
              <a:spAutoFit/>
            </a:bodyPr>
            <a:lstStyle/>
            <a:p>
              <a:r>
                <a:rPr lang="en-US" sz="1200">
                  <a:solidFill>
                    <a:schemeClr val="accent2"/>
                  </a:solidFill>
                  <a:latin typeface="Comic Sans MS" pitchFamily="66" charset="0"/>
                </a:rPr>
                <a:t>-36 mV</a:t>
              </a:r>
              <a:endParaRPr lang="en-US" sz="1200">
                <a:latin typeface="Comic Sans MS" pitchFamily="66" charset="0"/>
              </a:endParaRPr>
            </a:p>
          </p:txBody>
        </p:sp>
        <p:sp>
          <p:nvSpPr>
            <p:cNvPr id="1047" name="Line 13"/>
            <p:cNvSpPr>
              <a:spLocks noChangeShapeType="1"/>
            </p:cNvSpPr>
            <p:nvPr/>
          </p:nvSpPr>
          <p:spPr bwMode="auto">
            <a:xfrm>
              <a:off x="1296" y="1008"/>
              <a:ext cx="192" cy="0"/>
            </a:xfrm>
            <a:prstGeom prst="line">
              <a:avLst/>
            </a:prstGeom>
            <a:noFill/>
            <a:ln w="38100">
              <a:solidFill>
                <a:srgbClr val="FF3300"/>
              </a:solidFill>
              <a:round/>
              <a:headEnd/>
              <a:tailEnd/>
            </a:ln>
          </p:spPr>
          <p:txBody>
            <a:bodyPr wrap="none" anchor="ctr"/>
            <a:lstStyle/>
            <a:p>
              <a:endParaRPr lang="cs-CZ"/>
            </a:p>
          </p:txBody>
        </p:sp>
        <p:sp>
          <p:nvSpPr>
            <p:cNvPr id="1048" name="Line 14"/>
            <p:cNvSpPr>
              <a:spLocks noChangeShapeType="1"/>
            </p:cNvSpPr>
            <p:nvPr/>
          </p:nvSpPr>
          <p:spPr bwMode="auto">
            <a:xfrm>
              <a:off x="1296" y="1104"/>
              <a:ext cx="192" cy="0"/>
            </a:xfrm>
            <a:prstGeom prst="line">
              <a:avLst/>
            </a:prstGeom>
            <a:noFill/>
            <a:ln w="38100">
              <a:solidFill>
                <a:srgbClr val="009933"/>
              </a:solidFill>
              <a:round/>
              <a:headEnd/>
              <a:tailEnd/>
            </a:ln>
          </p:spPr>
          <p:txBody>
            <a:bodyPr wrap="none" anchor="ctr"/>
            <a:lstStyle/>
            <a:p>
              <a:endParaRPr lang="cs-CZ"/>
            </a:p>
          </p:txBody>
        </p:sp>
        <p:sp>
          <p:nvSpPr>
            <p:cNvPr id="1049" name="Text Box 15"/>
            <p:cNvSpPr txBox="1">
              <a:spLocks noChangeArrowheads="1"/>
            </p:cNvSpPr>
            <p:nvPr/>
          </p:nvSpPr>
          <p:spPr bwMode="auto">
            <a:xfrm>
              <a:off x="1488" y="931"/>
              <a:ext cx="469" cy="162"/>
            </a:xfrm>
            <a:prstGeom prst="rect">
              <a:avLst/>
            </a:prstGeom>
            <a:noFill/>
            <a:ln w="9525">
              <a:noFill/>
              <a:miter lim="800000"/>
              <a:headEnd/>
              <a:tailEnd/>
            </a:ln>
          </p:spPr>
          <p:txBody>
            <a:bodyPr wrap="none">
              <a:spAutoFit/>
            </a:bodyPr>
            <a:lstStyle/>
            <a:p>
              <a:r>
                <a:rPr lang="en-US" sz="1200">
                  <a:solidFill>
                    <a:srgbClr val="FF3300"/>
                  </a:solidFill>
                  <a:latin typeface="Comic Sans MS" pitchFamily="66" charset="0"/>
                </a:rPr>
                <a:t>-40 mV</a:t>
              </a:r>
              <a:endParaRPr lang="en-US" sz="1600">
                <a:latin typeface="Comic Sans MS" pitchFamily="66" charset="0"/>
              </a:endParaRPr>
            </a:p>
          </p:txBody>
        </p:sp>
        <p:sp>
          <p:nvSpPr>
            <p:cNvPr id="1050" name="Text Box 16"/>
            <p:cNvSpPr txBox="1">
              <a:spLocks noChangeArrowheads="1"/>
            </p:cNvSpPr>
            <p:nvPr/>
          </p:nvSpPr>
          <p:spPr bwMode="auto">
            <a:xfrm>
              <a:off x="1488" y="1027"/>
              <a:ext cx="469" cy="162"/>
            </a:xfrm>
            <a:prstGeom prst="rect">
              <a:avLst/>
            </a:prstGeom>
            <a:noFill/>
            <a:ln w="9525">
              <a:noFill/>
              <a:miter lim="800000"/>
              <a:headEnd/>
              <a:tailEnd/>
            </a:ln>
          </p:spPr>
          <p:txBody>
            <a:bodyPr wrap="none">
              <a:spAutoFit/>
            </a:bodyPr>
            <a:lstStyle/>
            <a:p>
              <a:r>
                <a:rPr lang="en-US" sz="1200">
                  <a:solidFill>
                    <a:srgbClr val="009933"/>
                  </a:solidFill>
                  <a:latin typeface="Comic Sans MS" pitchFamily="66" charset="0"/>
                </a:rPr>
                <a:t>-44 mV</a:t>
              </a:r>
              <a:endParaRPr lang="en-US" sz="1600">
                <a:solidFill>
                  <a:srgbClr val="009933"/>
                </a:solidFill>
                <a:latin typeface="Comic Sans MS" pitchFamily="66" charset="0"/>
              </a:endParaRPr>
            </a:p>
          </p:txBody>
        </p:sp>
        <p:sp>
          <p:nvSpPr>
            <p:cNvPr id="1051" name="Text Box 17"/>
            <p:cNvSpPr txBox="1">
              <a:spLocks noChangeArrowheads="1"/>
            </p:cNvSpPr>
            <p:nvPr/>
          </p:nvSpPr>
          <p:spPr bwMode="auto">
            <a:xfrm>
              <a:off x="1238" y="688"/>
              <a:ext cx="737" cy="171"/>
            </a:xfrm>
            <a:prstGeom prst="rect">
              <a:avLst/>
            </a:prstGeom>
            <a:noFill/>
            <a:ln w="9525">
              <a:noFill/>
              <a:miter lim="800000"/>
              <a:headEnd/>
              <a:tailEnd/>
            </a:ln>
          </p:spPr>
          <p:txBody>
            <a:bodyPr wrap="none">
              <a:spAutoFit/>
            </a:bodyPr>
            <a:lstStyle/>
            <a:p>
              <a:r>
                <a:rPr lang="en-US" sz="1300">
                  <a:latin typeface="Comic Sans MS" pitchFamily="66" charset="0"/>
                </a:rPr>
                <a:t>Thresholds:</a:t>
              </a:r>
              <a:endParaRPr lang="en-US" sz="1600">
                <a:latin typeface="Comic Sans MS" pitchFamily="66" charset="0"/>
              </a:endParaRPr>
            </a:p>
          </p:txBody>
        </p:sp>
      </p:grpSp>
      <p:sp>
        <p:nvSpPr>
          <p:cNvPr id="1031" name="Text Box 18"/>
          <p:cNvSpPr txBox="1">
            <a:spLocks noChangeArrowheads="1"/>
          </p:cNvSpPr>
          <p:nvPr/>
        </p:nvSpPr>
        <p:spPr bwMode="auto">
          <a:xfrm>
            <a:off x="611188" y="3943350"/>
            <a:ext cx="1574800" cy="430213"/>
          </a:xfrm>
          <a:prstGeom prst="rect">
            <a:avLst/>
          </a:prstGeom>
          <a:noFill/>
          <a:ln w="9525">
            <a:noFill/>
            <a:miter lim="800000"/>
            <a:headEnd/>
            <a:tailEnd/>
          </a:ln>
        </p:spPr>
        <p:txBody>
          <a:bodyPr wrap="none">
            <a:spAutoFit/>
          </a:bodyPr>
          <a:lstStyle/>
          <a:p>
            <a:r>
              <a:rPr lang="en-US" sz="1100">
                <a:latin typeface="Comic Sans MS" pitchFamily="66" charset="0"/>
              </a:rPr>
              <a:t>horizontal error bars</a:t>
            </a:r>
          </a:p>
          <a:p>
            <a:r>
              <a:rPr lang="en-US" sz="1100">
                <a:latin typeface="Comic Sans MS" pitchFamily="66" charset="0"/>
              </a:rPr>
              <a:t>give beam spread</a:t>
            </a:r>
          </a:p>
        </p:txBody>
      </p:sp>
      <p:sp>
        <p:nvSpPr>
          <p:cNvPr id="1597459" name="Text Box 19"/>
          <p:cNvSpPr txBox="1">
            <a:spLocks noChangeArrowheads="1"/>
          </p:cNvSpPr>
          <p:nvPr/>
        </p:nvSpPr>
        <p:spPr bwMode="auto">
          <a:xfrm>
            <a:off x="3573463" y="3752850"/>
            <a:ext cx="3675062" cy="1116013"/>
          </a:xfrm>
          <a:prstGeom prst="rect">
            <a:avLst/>
          </a:prstGeom>
          <a:solidFill>
            <a:srgbClr val="CCFFCC"/>
          </a:solid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defRPr/>
            </a:pPr>
            <a:r>
              <a:rPr lang="en-US" sz="1600">
                <a:solidFill>
                  <a:srgbClr val="FF3300"/>
                </a:solidFill>
                <a:latin typeface="Tahoma" pitchFamily="1" charset="0"/>
              </a:rPr>
              <a:t>Data </a:t>
            </a:r>
            <a:r>
              <a:rPr lang="en-US" sz="1600">
                <a:solidFill>
                  <a:srgbClr val="000099"/>
                </a:solidFill>
                <a:latin typeface="Tahoma" pitchFamily="1" charset="0"/>
              </a:rPr>
              <a:t> </a:t>
            </a:r>
            <a:r>
              <a:rPr lang="en-US" sz="1600">
                <a:latin typeface="Tahoma" pitchFamily="1" charset="0"/>
              </a:rPr>
              <a:t>                      Simulation           </a:t>
            </a:r>
          </a:p>
          <a:p>
            <a:pPr>
              <a:spcBef>
                <a:spcPct val="50000"/>
              </a:spcBef>
              <a:defRPr/>
            </a:pPr>
            <a:r>
              <a:rPr lang="en-US" sz="1600">
                <a:solidFill>
                  <a:srgbClr val="FF3300"/>
                </a:solidFill>
                <a:latin typeface="Tahoma" pitchFamily="1" charset="0"/>
              </a:rPr>
              <a:t>K</a:t>
            </a:r>
            <a:r>
              <a:rPr lang="en-US" sz="1600" baseline="-25000">
                <a:solidFill>
                  <a:srgbClr val="FF3300"/>
                </a:solidFill>
                <a:latin typeface="Tahoma" pitchFamily="1" charset="0"/>
              </a:rPr>
              <a:t>1</a:t>
            </a:r>
            <a:r>
              <a:rPr lang="en-US" sz="1600">
                <a:solidFill>
                  <a:srgbClr val="FF3300"/>
                </a:solidFill>
                <a:latin typeface="Tahoma" pitchFamily="1" charset="0"/>
              </a:rPr>
              <a:t> = 50.7</a:t>
            </a:r>
            <a:r>
              <a:rPr lang="en-US" sz="1600">
                <a:solidFill>
                  <a:srgbClr val="FF3300"/>
                </a:solidFill>
                <a:latin typeface="Tahoma" pitchFamily="1" charset="0"/>
                <a:cs typeface="Tahoma" pitchFamily="1" charset="0"/>
              </a:rPr>
              <a:t>±1.5</a:t>
            </a:r>
            <a:r>
              <a:rPr lang="en-US" sz="1600">
                <a:solidFill>
                  <a:srgbClr val="FF3300"/>
                </a:solidFill>
                <a:latin typeface="Tahoma" pitchFamily="1" charset="0"/>
              </a:rPr>
              <a:t> </a:t>
            </a:r>
            <a:r>
              <a:rPr lang="en-US">
                <a:solidFill>
                  <a:srgbClr val="FF3300"/>
                </a:solidFill>
                <a:latin typeface="Symbol" pitchFamily="1" charset="2"/>
              </a:rPr>
              <a:t>m</a:t>
            </a:r>
            <a:r>
              <a:rPr lang="en-US" sz="1600">
                <a:solidFill>
                  <a:srgbClr val="FF3300"/>
                </a:solidFill>
                <a:latin typeface="Tahoma" pitchFamily="1" charset="0"/>
              </a:rPr>
              <a:t>m</a:t>
            </a:r>
            <a:r>
              <a:rPr lang="en-US" sz="1600">
                <a:latin typeface="Tahoma" pitchFamily="1" charset="0"/>
              </a:rPr>
              <a:t>    K</a:t>
            </a:r>
            <a:r>
              <a:rPr lang="en-US" sz="1600" baseline="-25000">
                <a:latin typeface="Tahoma" pitchFamily="1" charset="0"/>
              </a:rPr>
              <a:t>1</a:t>
            </a:r>
            <a:r>
              <a:rPr lang="en-US" sz="1600">
                <a:latin typeface="Tahoma" pitchFamily="1" charset="0"/>
              </a:rPr>
              <a:t> = 40±3 </a:t>
            </a:r>
            <a:r>
              <a:rPr lang="en-US">
                <a:latin typeface="Symbol" pitchFamily="1" charset="2"/>
              </a:rPr>
              <a:t>m</a:t>
            </a:r>
            <a:r>
              <a:rPr lang="en-US" sz="1600">
                <a:latin typeface="Tahoma" pitchFamily="1" charset="0"/>
              </a:rPr>
              <a:t>m</a:t>
            </a:r>
            <a:endParaRPr lang="en-US" sz="1600">
              <a:solidFill>
                <a:srgbClr val="FF6600"/>
              </a:solidFill>
              <a:latin typeface="Tahoma" pitchFamily="1" charset="0"/>
            </a:endParaRPr>
          </a:p>
          <a:p>
            <a:pPr>
              <a:spcBef>
                <a:spcPct val="50000"/>
              </a:spcBef>
              <a:defRPr/>
            </a:pPr>
            <a:r>
              <a:rPr lang="en-US" sz="1600">
                <a:solidFill>
                  <a:srgbClr val="FF3300"/>
                </a:solidFill>
                <a:latin typeface="Tahoma" pitchFamily="1" charset="0"/>
              </a:rPr>
              <a:t>0.29±0.01 X</a:t>
            </a:r>
            <a:r>
              <a:rPr lang="en-US" sz="1600" baseline="-25000">
                <a:solidFill>
                  <a:srgbClr val="FF3300"/>
                </a:solidFill>
              </a:rPr>
              <a:t>0</a:t>
            </a:r>
            <a:r>
              <a:rPr lang="en-US" sz="1600">
                <a:latin typeface="Tahoma" pitchFamily="1" charset="0"/>
              </a:rPr>
              <a:t>       </a:t>
            </a:r>
            <a:r>
              <a:rPr lang="en-US" sz="1600">
                <a:solidFill>
                  <a:srgbClr val="FF6600"/>
                </a:solidFill>
                <a:latin typeface="Tahoma" pitchFamily="1" charset="0"/>
              </a:rPr>
              <a:t>     </a:t>
            </a:r>
            <a:r>
              <a:rPr lang="en-US" sz="1600">
                <a:latin typeface="Tahoma" pitchFamily="1" charset="0"/>
              </a:rPr>
              <a:t>0.32 ±0.02</a:t>
            </a:r>
            <a:r>
              <a:rPr lang="en-US" sz="1600">
                <a:effectLst>
                  <a:outerShdw blurRad="38100" dist="38100" dir="2700000" algn="tl">
                    <a:srgbClr val="FFFFFF"/>
                  </a:outerShdw>
                </a:effectLst>
                <a:latin typeface="Tahoma" pitchFamily="1" charset="0"/>
              </a:rPr>
              <a:t> </a:t>
            </a:r>
            <a:r>
              <a:rPr lang="en-US" sz="1600">
                <a:latin typeface="Tahoma" pitchFamily="1" charset="0"/>
              </a:rPr>
              <a:t>X</a:t>
            </a:r>
            <a:r>
              <a:rPr lang="en-US" sz="1600" baseline="-25000"/>
              <a:t>0</a:t>
            </a:r>
          </a:p>
        </p:txBody>
      </p:sp>
      <p:sp>
        <p:nvSpPr>
          <p:cNvPr id="1033" name="Text Box 20"/>
          <p:cNvSpPr txBox="1">
            <a:spLocks noChangeArrowheads="1"/>
          </p:cNvSpPr>
          <p:nvPr/>
        </p:nvSpPr>
        <p:spPr bwMode="auto">
          <a:xfrm>
            <a:off x="3635375" y="2501900"/>
            <a:ext cx="1709738" cy="336550"/>
          </a:xfrm>
          <a:prstGeom prst="rect">
            <a:avLst/>
          </a:prstGeom>
          <a:noFill/>
          <a:ln w="9525">
            <a:noFill/>
            <a:miter lim="800000"/>
            <a:headEnd/>
            <a:tailEnd/>
          </a:ln>
        </p:spPr>
        <p:txBody>
          <a:bodyPr>
            <a:spAutoFit/>
          </a:bodyPr>
          <a:lstStyle/>
          <a:p>
            <a:r>
              <a:rPr lang="en-US" sz="1600">
                <a:latin typeface="Tahoma" pitchFamily="34" charset="0"/>
              </a:rPr>
              <a:t>Data fitted with:</a:t>
            </a:r>
            <a:endParaRPr lang="en-US" sz="1600">
              <a:latin typeface="Comic Sans MS" pitchFamily="66" charset="0"/>
            </a:endParaRPr>
          </a:p>
        </p:txBody>
      </p:sp>
      <p:sp>
        <p:nvSpPr>
          <p:cNvPr id="1034" name="Text Box 21"/>
          <p:cNvSpPr txBox="1">
            <a:spLocks noChangeArrowheads="1"/>
          </p:cNvSpPr>
          <p:nvPr/>
        </p:nvSpPr>
        <p:spPr bwMode="auto">
          <a:xfrm>
            <a:off x="3635375" y="2905125"/>
            <a:ext cx="3678238" cy="769938"/>
          </a:xfrm>
          <a:prstGeom prst="rect">
            <a:avLst/>
          </a:prstGeom>
          <a:noFill/>
          <a:ln w="9525">
            <a:noFill/>
            <a:miter lim="800000"/>
            <a:headEnd/>
            <a:tailEnd/>
          </a:ln>
        </p:spPr>
        <p:txBody>
          <a:bodyPr wrap="none">
            <a:spAutoFit/>
          </a:bodyPr>
          <a:lstStyle/>
          <a:p>
            <a:pPr>
              <a:buFont typeface="Times" pitchFamily="18" charset="0"/>
              <a:buChar char="•"/>
            </a:pPr>
            <a:r>
              <a:rPr lang="en-US" sz="1600">
                <a:latin typeface="Tahoma" pitchFamily="34" charset="0"/>
              </a:rPr>
              <a:t> </a:t>
            </a:r>
            <a:r>
              <a:rPr lang="en-US" sz="1400">
                <a:latin typeface="Tahoma" pitchFamily="34" charset="0"/>
              </a:rPr>
              <a:t>p</a:t>
            </a:r>
            <a:r>
              <a:rPr lang="en-US" sz="1400" baseline="-25000">
                <a:latin typeface="Tahoma" pitchFamily="34" charset="0"/>
              </a:rPr>
              <a:t>   </a:t>
            </a:r>
            <a:r>
              <a:rPr lang="en-US" sz="1400">
                <a:latin typeface="Tahoma" pitchFamily="34" charset="0"/>
              </a:rPr>
              <a:t>= muon momentum</a:t>
            </a:r>
            <a:r>
              <a:rPr lang="en-US" sz="1400" baseline="-25000">
                <a:latin typeface="Tahoma" pitchFamily="34" charset="0"/>
              </a:rPr>
              <a:t> </a:t>
            </a:r>
            <a:r>
              <a:rPr lang="en-US" sz="1400">
                <a:latin typeface="Tahoma" pitchFamily="34" charset="0"/>
              </a:rPr>
              <a:t>from beam magnet</a:t>
            </a:r>
          </a:p>
          <a:p>
            <a:pPr>
              <a:buFont typeface="Times" pitchFamily="18" charset="0"/>
              <a:buChar char="•"/>
            </a:pPr>
            <a:r>
              <a:rPr lang="en-US" sz="1400">
                <a:latin typeface="Tahoma" pitchFamily="34" charset="0"/>
              </a:rPr>
              <a:t> K</a:t>
            </a:r>
            <a:r>
              <a:rPr lang="en-US" sz="1400" baseline="-25000">
                <a:latin typeface="Tahoma" pitchFamily="34" charset="0"/>
              </a:rPr>
              <a:t>1</a:t>
            </a:r>
            <a:r>
              <a:rPr lang="en-US" sz="1400">
                <a:latin typeface="Tahoma" pitchFamily="34" charset="0"/>
              </a:rPr>
              <a:t> = intrinsic resolution </a:t>
            </a:r>
          </a:p>
          <a:p>
            <a:pPr>
              <a:buFont typeface="Times" pitchFamily="18" charset="0"/>
              <a:buChar char="•"/>
            </a:pPr>
            <a:r>
              <a:rPr lang="en-US" sz="1400">
                <a:latin typeface="Tahoma" pitchFamily="34" charset="0"/>
              </a:rPr>
              <a:t> K</a:t>
            </a:r>
            <a:r>
              <a:rPr lang="en-US" sz="1400" baseline="-25000">
                <a:latin typeface="Tahoma" pitchFamily="34" charset="0"/>
              </a:rPr>
              <a:t>2</a:t>
            </a:r>
            <a:r>
              <a:rPr lang="en-US" sz="1400">
                <a:latin typeface="Tahoma" pitchFamily="34" charset="0"/>
              </a:rPr>
              <a:t> = multiple scattering</a:t>
            </a:r>
            <a:endParaRPr lang="en-US" sz="1600">
              <a:latin typeface="Comic Sans MS" pitchFamily="66" charset="0"/>
            </a:endParaRPr>
          </a:p>
        </p:txBody>
      </p:sp>
      <p:grpSp>
        <p:nvGrpSpPr>
          <p:cNvPr id="1035" name="Group 22"/>
          <p:cNvGrpSpPr>
            <a:grpSpLocks/>
          </p:cNvGrpSpPr>
          <p:nvPr/>
        </p:nvGrpSpPr>
        <p:grpSpPr bwMode="auto">
          <a:xfrm>
            <a:off x="5324475" y="2457450"/>
            <a:ext cx="1873250" cy="492125"/>
            <a:chOff x="3840" y="528"/>
            <a:chExt cx="1248" cy="288"/>
          </a:xfrm>
        </p:grpSpPr>
        <p:sp>
          <p:nvSpPr>
            <p:cNvPr id="1042" name="Rectangle 23"/>
            <p:cNvSpPr>
              <a:spLocks noChangeArrowheads="1"/>
            </p:cNvSpPr>
            <p:nvPr/>
          </p:nvSpPr>
          <p:spPr bwMode="auto">
            <a:xfrm>
              <a:off x="3840" y="528"/>
              <a:ext cx="1248" cy="288"/>
            </a:xfrm>
            <a:prstGeom prst="rect">
              <a:avLst/>
            </a:prstGeom>
            <a:solidFill>
              <a:srgbClr val="CCFFCC"/>
            </a:solidFill>
            <a:ln w="9525">
              <a:noFill/>
              <a:miter lim="800000"/>
              <a:headEnd/>
              <a:tailEnd/>
            </a:ln>
          </p:spPr>
          <p:txBody>
            <a:bodyPr wrap="none" anchor="ctr"/>
            <a:lstStyle/>
            <a:p>
              <a:endParaRPr lang="cs-CZ"/>
            </a:p>
          </p:txBody>
        </p:sp>
        <p:graphicFrame>
          <p:nvGraphicFramePr>
            <p:cNvPr id="1026" name="Object 24"/>
            <p:cNvGraphicFramePr>
              <a:graphicFrameLocks noChangeAspect="1"/>
            </p:cNvGraphicFramePr>
            <p:nvPr/>
          </p:nvGraphicFramePr>
          <p:xfrm>
            <a:off x="3840" y="528"/>
            <a:ext cx="1190" cy="240"/>
          </p:xfrm>
          <a:graphic>
            <a:graphicData uri="http://schemas.openxmlformats.org/presentationml/2006/ole">
              <p:oleObj spid="_x0000_s1026" name="Equation" r:id="rId6" imgW="1257300" imgH="254000" progId="Equation.3">
                <p:embed/>
              </p:oleObj>
            </a:graphicData>
          </a:graphic>
        </p:graphicFrame>
      </p:grpSp>
      <p:sp>
        <p:nvSpPr>
          <p:cNvPr id="1036" name="Text Box 25"/>
          <p:cNvSpPr txBox="1">
            <a:spLocks noChangeArrowheads="1"/>
          </p:cNvSpPr>
          <p:nvPr/>
        </p:nvSpPr>
        <p:spPr bwMode="auto">
          <a:xfrm>
            <a:off x="98425" y="944563"/>
            <a:ext cx="8239125" cy="320675"/>
          </a:xfrm>
          <a:prstGeom prst="rect">
            <a:avLst/>
          </a:prstGeom>
          <a:noFill/>
          <a:ln w="9525">
            <a:noFill/>
            <a:miter lim="800000"/>
            <a:headEnd/>
            <a:tailEnd/>
          </a:ln>
        </p:spPr>
        <p:txBody>
          <a:bodyPr wrap="none">
            <a:spAutoFit/>
          </a:bodyPr>
          <a:lstStyle/>
          <a:p>
            <a:r>
              <a:rPr lang="en-US" sz="1500" i="1">
                <a:solidFill>
                  <a:srgbClr val="1E2557"/>
                </a:solidFill>
                <a:latin typeface="Tahoma" pitchFamily="34" charset="0"/>
              </a:rPr>
              <a:t>1) Showing that we master the intrinsic resolution of the MDT chambers (monitored drift tubes)</a:t>
            </a:r>
            <a:endParaRPr lang="en-US" i="1" u="sng">
              <a:solidFill>
                <a:srgbClr val="1E2557"/>
              </a:solidFill>
              <a:latin typeface="Tahoma" pitchFamily="34" charset="0"/>
            </a:endParaRPr>
          </a:p>
        </p:txBody>
      </p:sp>
      <p:sp>
        <p:nvSpPr>
          <p:cNvPr id="1037" name="Text Box 26"/>
          <p:cNvSpPr txBox="1">
            <a:spLocks noChangeArrowheads="1"/>
          </p:cNvSpPr>
          <p:nvPr/>
        </p:nvSpPr>
        <p:spPr bwMode="auto">
          <a:xfrm>
            <a:off x="344488" y="5346700"/>
            <a:ext cx="8369300" cy="915988"/>
          </a:xfrm>
          <a:prstGeom prst="rect">
            <a:avLst/>
          </a:prstGeom>
          <a:solidFill>
            <a:srgbClr val="B4D0E1">
              <a:alpha val="98038"/>
            </a:srgbClr>
          </a:solidFill>
          <a:ln w="9525">
            <a:noFill/>
            <a:miter lim="800000"/>
            <a:headEnd/>
            <a:tailEnd/>
          </a:ln>
        </p:spPr>
        <p:txBody>
          <a:bodyPr anchor="ctr">
            <a:spAutoFit/>
          </a:bodyPr>
          <a:lstStyle/>
          <a:p>
            <a:pPr>
              <a:spcBef>
                <a:spcPct val="50000"/>
              </a:spcBef>
            </a:pPr>
            <a:r>
              <a:rPr lang="en-US">
                <a:latin typeface="Tahoma" pitchFamily="34" charset="0"/>
              </a:rPr>
              <a:t>All this might sound obvious but it is not: think of wire positioning, tubes mechanical properties, straightness, gravitational sag, gaps between tubes, traceability, mass production in many different locations, …</a:t>
            </a:r>
          </a:p>
        </p:txBody>
      </p:sp>
      <p:sp>
        <p:nvSpPr>
          <p:cNvPr id="1038" name="Oval 27"/>
          <p:cNvSpPr>
            <a:spLocks noChangeArrowheads="1"/>
          </p:cNvSpPr>
          <p:nvPr/>
        </p:nvSpPr>
        <p:spPr bwMode="auto">
          <a:xfrm>
            <a:off x="3406775" y="3654425"/>
            <a:ext cx="2032000" cy="936625"/>
          </a:xfrm>
          <a:prstGeom prst="ellipse">
            <a:avLst/>
          </a:prstGeom>
          <a:noFill/>
          <a:ln w="28575">
            <a:solidFill>
              <a:srgbClr val="3878B7"/>
            </a:solidFill>
            <a:round/>
            <a:headEnd/>
            <a:tailEnd/>
          </a:ln>
        </p:spPr>
        <p:txBody>
          <a:bodyPr wrap="none" anchor="ctr"/>
          <a:lstStyle/>
          <a:p>
            <a:endParaRPr lang="cs-CZ"/>
          </a:p>
        </p:txBody>
      </p:sp>
      <p:sp>
        <p:nvSpPr>
          <p:cNvPr id="1039" name="Zástupný symbol pro datum 26"/>
          <p:cNvSpPr>
            <a:spLocks noGrp="1"/>
          </p:cNvSpPr>
          <p:nvPr>
            <p:ph type="dt" sz="quarter" idx="10"/>
          </p:nvPr>
        </p:nvSpPr>
        <p:spPr>
          <a:noFill/>
        </p:spPr>
        <p:txBody>
          <a:bodyPr/>
          <a:lstStyle/>
          <a:p>
            <a:r>
              <a:rPr lang="cs-CZ" smtClean="0"/>
              <a:t>7.12.2010</a:t>
            </a:r>
            <a:endParaRPr lang="en-US" smtClean="0"/>
          </a:p>
        </p:txBody>
      </p:sp>
      <p:sp>
        <p:nvSpPr>
          <p:cNvPr id="1040" name="Zástupný symbol pro číslo snímku 27"/>
          <p:cNvSpPr>
            <a:spLocks noGrp="1"/>
          </p:cNvSpPr>
          <p:nvPr>
            <p:ph type="sldNum" sz="quarter" idx="12"/>
          </p:nvPr>
        </p:nvSpPr>
        <p:spPr>
          <a:noFill/>
        </p:spPr>
        <p:txBody>
          <a:bodyPr/>
          <a:lstStyle/>
          <a:p>
            <a:fld id="{321024D3-6900-41F0-A636-5A5196F7A432}" type="slidenum">
              <a:rPr lang="en-US" smtClean="0"/>
              <a:pPr/>
              <a:t>62</a:t>
            </a:fld>
            <a:endParaRPr lang="en-US" smtClean="0"/>
          </a:p>
        </p:txBody>
      </p:sp>
      <p:sp>
        <p:nvSpPr>
          <p:cNvPr id="1041" name="Zástupný symbol pro zápatí 28"/>
          <p:cNvSpPr>
            <a:spLocks noGrp="1"/>
          </p:cNvSpPr>
          <p:nvPr>
            <p:ph type="ftr" sz="quarter" idx="11"/>
          </p:nvPr>
        </p:nvSpPr>
        <p:spPr>
          <a:noFill/>
        </p:spPr>
        <p:txBody>
          <a:bodyPr/>
          <a:lstStyle/>
          <a:p>
            <a:r>
              <a:rPr lang="en-US" smtClean="0"/>
              <a:t>S.Nemecek:  Experiment ATLAS - first year of collisions</a:t>
            </a:r>
            <a:endParaRPr lang="en-US"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81000" y="76200"/>
            <a:ext cx="8305800" cy="762000"/>
          </a:xfrm>
        </p:spPr>
        <p:txBody>
          <a:bodyPr/>
          <a:lstStyle/>
          <a:p>
            <a:r>
              <a:rPr lang="en-US" sz="4000" smtClean="0"/>
              <a:t>Can we achieve such a precision ?</a:t>
            </a:r>
          </a:p>
        </p:txBody>
      </p:sp>
      <p:sp>
        <p:nvSpPr>
          <p:cNvPr id="61443" name="Text Box 24"/>
          <p:cNvSpPr txBox="1">
            <a:spLocks noChangeArrowheads="1"/>
          </p:cNvSpPr>
          <p:nvPr/>
        </p:nvSpPr>
        <p:spPr bwMode="auto">
          <a:xfrm>
            <a:off x="98425" y="839788"/>
            <a:ext cx="8721725" cy="549275"/>
          </a:xfrm>
          <a:prstGeom prst="rect">
            <a:avLst/>
          </a:prstGeom>
          <a:noFill/>
          <a:ln w="9525">
            <a:noFill/>
            <a:miter lim="800000"/>
            <a:headEnd/>
            <a:tailEnd/>
          </a:ln>
        </p:spPr>
        <p:txBody>
          <a:bodyPr>
            <a:spAutoFit/>
          </a:bodyPr>
          <a:lstStyle/>
          <a:p>
            <a:r>
              <a:rPr lang="en-US" sz="1500" i="1">
                <a:solidFill>
                  <a:srgbClr val="1E2557"/>
                </a:solidFill>
                <a:latin typeface="Tahoma" pitchFamily="34" charset="0"/>
              </a:rPr>
              <a:t>2) Showing that we know the geometrical position of all chambers in time, using a sophisticated 	alignment system</a:t>
            </a:r>
            <a:endParaRPr lang="en-US" i="1" u="sng">
              <a:solidFill>
                <a:srgbClr val="1E2557"/>
              </a:solidFill>
              <a:latin typeface="Tahoma" pitchFamily="34" charset="0"/>
            </a:endParaRPr>
          </a:p>
        </p:txBody>
      </p:sp>
      <p:pic>
        <p:nvPicPr>
          <p:cNvPr id="61444" name="Picture 25" descr="barrel-layout2"/>
          <p:cNvPicPr>
            <a:picLocks noChangeAspect="1" noChangeArrowheads="1"/>
          </p:cNvPicPr>
          <p:nvPr/>
        </p:nvPicPr>
        <p:blipFill>
          <a:blip r:embed="rId3" cstate="print"/>
          <a:srcRect/>
          <a:stretch>
            <a:fillRect/>
          </a:stretch>
        </p:blipFill>
        <p:spPr bwMode="auto">
          <a:xfrm>
            <a:off x="5800725" y="1222375"/>
            <a:ext cx="3343275" cy="2716213"/>
          </a:xfrm>
          <a:prstGeom prst="rect">
            <a:avLst/>
          </a:prstGeom>
          <a:noFill/>
          <a:ln w="9525">
            <a:noFill/>
            <a:miter lim="800000"/>
            <a:headEnd/>
            <a:tailEnd/>
          </a:ln>
        </p:spPr>
      </p:pic>
      <p:pic>
        <p:nvPicPr>
          <p:cNvPr id="61445" name="Picture 26" descr="eoview4-labels"/>
          <p:cNvPicPr>
            <a:picLocks noChangeAspect="1" noChangeArrowheads="1"/>
          </p:cNvPicPr>
          <p:nvPr/>
        </p:nvPicPr>
        <p:blipFill>
          <a:blip r:embed="rId4" cstate="print"/>
          <a:srcRect/>
          <a:stretch>
            <a:fillRect/>
          </a:stretch>
        </p:blipFill>
        <p:spPr bwMode="auto">
          <a:xfrm>
            <a:off x="5800725" y="3957638"/>
            <a:ext cx="3227388" cy="2909887"/>
          </a:xfrm>
          <a:prstGeom prst="rect">
            <a:avLst/>
          </a:prstGeom>
          <a:noFill/>
          <a:ln w="9525">
            <a:noFill/>
            <a:miter lim="800000"/>
            <a:headEnd/>
            <a:tailEnd/>
          </a:ln>
        </p:spPr>
      </p:pic>
      <p:grpSp>
        <p:nvGrpSpPr>
          <p:cNvPr id="61446" name="Group 37"/>
          <p:cNvGrpSpPr>
            <a:grpSpLocks/>
          </p:cNvGrpSpPr>
          <p:nvPr/>
        </p:nvGrpSpPr>
        <p:grpSpPr bwMode="auto">
          <a:xfrm>
            <a:off x="0" y="2139950"/>
            <a:ext cx="5492750" cy="2644775"/>
            <a:chOff x="0" y="1361"/>
            <a:chExt cx="3748" cy="1666"/>
          </a:xfrm>
        </p:grpSpPr>
        <p:pic>
          <p:nvPicPr>
            <p:cNvPr id="61455" name="Picture 29" descr="yvalue_28-30-Oct"/>
            <p:cNvPicPr>
              <a:picLocks noChangeAspect="1" noChangeArrowheads="1"/>
            </p:cNvPicPr>
            <p:nvPr/>
          </p:nvPicPr>
          <p:blipFill>
            <a:blip r:embed="rId5" cstate="print"/>
            <a:srcRect/>
            <a:stretch>
              <a:fillRect/>
            </a:stretch>
          </p:blipFill>
          <p:spPr bwMode="auto">
            <a:xfrm>
              <a:off x="0" y="1361"/>
              <a:ext cx="3748" cy="1666"/>
            </a:xfrm>
            <a:prstGeom prst="rect">
              <a:avLst/>
            </a:prstGeom>
            <a:noFill/>
            <a:ln w="9525">
              <a:noFill/>
              <a:miter lim="800000"/>
              <a:headEnd/>
              <a:tailEnd/>
            </a:ln>
          </p:spPr>
        </p:pic>
        <p:sp>
          <p:nvSpPr>
            <p:cNvPr id="61456" name="Line 30"/>
            <p:cNvSpPr>
              <a:spLocks noChangeShapeType="1"/>
            </p:cNvSpPr>
            <p:nvPr/>
          </p:nvSpPr>
          <p:spPr bwMode="auto">
            <a:xfrm>
              <a:off x="277" y="2697"/>
              <a:ext cx="3355" cy="19"/>
            </a:xfrm>
            <a:prstGeom prst="line">
              <a:avLst/>
            </a:prstGeom>
            <a:noFill/>
            <a:ln w="12700">
              <a:solidFill>
                <a:srgbClr val="1E2557"/>
              </a:solidFill>
              <a:round/>
              <a:headEnd/>
              <a:tailEnd/>
            </a:ln>
          </p:spPr>
          <p:txBody>
            <a:bodyPr wrap="none" anchor="ctr"/>
            <a:lstStyle/>
            <a:p>
              <a:endParaRPr lang="cs-CZ"/>
            </a:p>
          </p:txBody>
        </p:sp>
        <p:sp>
          <p:nvSpPr>
            <p:cNvPr id="61457" name="Line 31"/>
            <p:cNvSpPr>
              <a:spLocks noChangeShapeType="1"/>
            </p:cNvSpPr>
            <p:nvPr/>
          </p:nvSpPr>
          <p:spPr bwMode="auto">
            <a:xfrm>
              <a:off x="271" y="2457"/>
              <a:ext cx="3361" cy="19"/>
            </a:xfrm>
            <a:prstGeom prst="line">
              <a:avLst/>
            </a:prstGeom>
            <a:noFill/>
            <a:ln w="12700">
              <a:solidFill>
                <a:srgbClr val="1E2557"/>
              </a:solidFill>
              <a:round/>
              <a:headEnd/>
              <a:tailEnd/>
            </a:ln>
          </p:spPr>
          <p:txBody>
            <a:bodyPr wrap="none" anchor="ctr"/>
            <a:lstStyle/>
            <a:p>
              <a:endParaRPr lang="cs-CZ"/>
            </a:p>
          </p:txBody>
        </p:sp>
        <p:sp>
          <p:nvSpPr>
            <p:cNvPr id="61458" name="Line 32"/>
            <p:cNvSpPr>
              <a:spLocks noChangeShapeType="1"/>
            </p:cNvSpPr>
            <p:nvPr/>
          </p:nvSpPr>
          <p:spPr bwMode="auto">
            <a:xfrm>
              <a:off x="277" y="2583"/>
              <a:ext cx="3361" cy="19"/>
            </a:xfrm>
            <a:prstGeom prst="line">
              <a:avLst/>
            </a:prstGeom>
            <a:noFill/>
            <a:ln w="12700">
              <a:solidFill>
                <a:srgbClr val="1E2557"/>
              </a:solidFill>
              <a:prstDash val="dash"/>
              <a:round/>
              <a:headEnd/>
              <a:tailEnd/>
            </a:ln>
          </p:spPr>
          <p:txBody>
            <a:bodyPr wrap="none" anchor="ctr"/>
            <a:lstStyle/>
            <a:p>
              <a:endParaRPr lang="cs-CZ"/>
            </a:p>
          </p:txBody>
        </p:sp>
        <p:sp>
          <p:nvSpPr>
            <p:cNvPr id="61459" name="Line 33"/>
            <p:cNvSpPr>
              <a:spLocks noChangeShapeType="1"/>
            </p:cNvSpPr>
            <p:nvPr/>
          </p:nvSpPr>
          <p:spPr bwMode="auto">
            <a:xfrm flipH="1">
              <a:off x="497" y="2457"/>
              <a:ext cx="26" cy="145"/>
            </a:xfrm>
            <a:prstGeom prst="line">
              <a:avLst/>
            </a:prstGeom>
            <a:noFill/>
            <a:ln w="9525">
              <a:noFill/>
              <a:round/>
              <a:headEnd type="triangle" w="med" len="med"/>
              <a:tailEnd type="triangle" w="med" len="med"/>
            </a:ln>
          </p:spPr>
          <p:txBody>
            <a:bodyPr wrap="none" anchor="ctr"/>
            <a:lstStyle/>
            <a:p>
              <a:endParaRPr lang="cs-CZ"/>
            </a:p>
          </p:txBody>
        </p:sp>
        <p:sp>
          <p:nvSpPr>
            <p:cNvPr id="61460" name="Line 34"/>
            <p:cNvSpPr>
              <a:spLocks noChangeShapeType="1"/>
            </p:cNvSpPr>
            <p:nvPr/>
          </p:nvSpPr>
          <p:spPr bwMode="auto">
            <a:xfrm>
              <a:off x="523" y="2457"/>
              <a:ext cx="0" cy="240"/>
            </a:xfrm>
            <a:prstGeom prst="line">
              <a:avLst/>
            </a:prstGeom>
            <a:noFill/>
            <a:ln w="9525">
              <a:solidFill>
                <a:srgbClr val="1E2557"/>
              </a:solidFill>
              <a:round/>
              <a:headEnd type="triangle" w="med" len="med"/>
              <a:tailEnd type="triangle" w="med" len="med"/>
            </a:ln>
          </p:spPr>
          <p:txBody>
            <a:bodyPr wrap="none" anchor="ctr"/>
            <a:lstStyle/>
            <a:p>
              <a:endParaRPr lang="cs-CZ"/>
            </a:p>
          </p:txBody>
        </p:sp>
        <p:sp>
          <p:nvSpPr>
            <p:cNvPr id="61461" name="Text Box 36"/>
            <p:cNvSpPr txBox="1">
              <a:spLocks noChangeArrowheads="1"/>
            </p:cNvSpPr>
            <p:nvPr/>
          </p:nvSpPr>
          <p:spPr bwMode="auto">
            <a:xfrm>
              <a:off x="306" y="2217"/>
              <a:ext cx="686" cy="233"/>
            </a:xfrm>
            <a:prstGeom prst="rect">
              <a:avLst/>
            </a:prstGeom>
            <a:noFill/>
            <a:ln w="9525">
              <a:noFill/>
              <a:miter lim="800000"/>
              <a:headEnd/>
              <a:tailEnd/>
            </a:ln>
          </p:spPr>
          <p:txBody>
            <a:bodyPr wrap="none" anchor="ctr">
              <a:spAutoFit/>
            </a:bodyPr>
            <a:lstStyle/>
            <a:p>
              <a:pPr>
                <a:spcBef>
                  <a:spcPct val="50000"/>
                </a:spcBef>
              </a:pPr>
              <a:r>
                <a:rPr lang="en-US">
                  <a:latin typeface="Tahoma" pitchFamily="34" charset="0"/>
                </a:rPr>
                <a:t>~30 </a:t>
              </a:r>
              <a:r>
                <a:rPr lang="en-US">
                  <a:latin typeface="Symbol" pitchFamily="18" charset="2"/>
                  <a:sym typeface="Symbol" pitchFamily="18" charset="2"/>
                </a:rPr>
                <a:t></a:t>
              </a:r>
              <a:r>
                <a:rPr lang="en-US">
                  <a:latin typeface="Tahoma" pitchFamily="34" charset="0"/>
                </a:rPr>
                <a:t>m</a:t>
              </a:r>
              <a:endParaRPr lang="en-US"/>
            </a:p>
          </p:txBody>
        </p:sp>
      </p:grpSp>
      <p:sp>
        <p:nvSpPr>
          <p:cNvPr id="61447" name="Text Box 38"/>
          <p:cNvSpPr txBox="1">
            <a:spLocks noChangeArrowheads="1"/>
          </p:cNvSpPr>
          <p:nvPr/>
        </p:nvSpPr>
        <p:spPr bwMode="auto">
          <a:xfrm>
            <a:off x="2941638" y="1350963"/>
            <a:ext cx="1868487" cy="1165225"/>
          </a:xfrm>
          <a:prstGeom prst="rect">
            <a:avLst/>
          </a:prstGeom>
          <a:solidFill>
            <a:schemeClr val="bg1">
              <a:alpha val="98038"/>
            </a:schemeClr>
          </a:solidFill>
          <a:ln w="9525">
            <a:solidFill>
              <a:srgbClr val="0000FF"/>
            </a:solidFill>
            <a:miter lim="800000"/>
            <a:headEnd/>
            <a:tailEnd/>
          </a:ln>
        </p:spPr>
        <p:txBody>
          <a:bodyPr anchor="ctr">
            <a:spAutoFit/>
          </a:bodyPr>
          <a:lstStyle/>
          <a:p>
            <a:pPr>
              <a:spcBef>
                <a:spcPct val="50000"/>
              </a:spcBef>
            </a:pPr>
            <a:r>
              <a:rPr lang="en-US" sz="1400">
                <a:latin typeface="Tahoma" pitchFamily="34" charset="0"/>
              </a:rPr>
              <a:t>Safety Barrel Toroid Magnet heaters periodically turned on (temperature deformation)</a:t>
            </a:r>
            <a:endParaRPr lang="en-US">
              <a:latin typeface="Tahoma" pitchFamily="34" charset="0"/>
            </a:endParaRPr>
          </a:p>
        </p:txBody>
      </p:sp>
      <p:sp>
        <p:nvSpPr>
          <p:cNvPr id="61448" name="Line 39"/>
          <p:cNvSpPr>
            <a:spLocks noChangeShapeType="1"/>
          </p:cNvSpPr>
          <p:nvPr/>
        </p:nvSpPr>
        <p:spPr bwMode="auto">
          <a:xfrm flipH="1">
            <a:off x="2941638" y="2516188"/>
            <a:ext cx="196850" cy="706437"/>
          </a:xfrm>
          <a:prstGeom prst="line">
            <a:avLst/>
          </a:prstGeom>
          <a:noFill/>
          <a:ln w="9525">
            <a:noFill/>
            <a:round/>
            <a:headEnd/>
            <a:tailEnd type="triangle" w="med" len="med"/>
          </a:ln>
        </p:spPr>
        <p:txBody>
          <a:bodyPr wrap="none" anchor="ctr"/>
          <a:lstStyle/>
          <a:p>
            <a:endParaRPr lang="cs-CZ"/>
          </a:p>
        </p:txBody>
      </p:sp>
      <p:sp>
        <p:nvSpPr>
          <p:cNvPr id="61449" name="Line 40"/>
          <p:cNvSpPr>
            <a:spLocks noChangeShapeType="1"/>
          </p:cNvSpPr>
          <p:nvPr/>
        </p:nvSpPr>
        <p:spPr bwMode="auto">
          <a:xfrm flipH="1">
            <a:off x="2843213" y="2516188"/>
            <a:ext cx="322262" cy="706437"/>
          </a:xfrm>
          <a:prstGeom prst="line">
            <a:avLst/>
          </a:prstGeom>
          <a:noFill/>
          <a:ln w="9525">
            <a:solidFill>
              <a:srgbClr val="1E2557"/>
            </a:solidFill>
            <a:round/>
            <a:headEnd/>
            <a:tailEnd type="triangle" w="med" len="med"/>
          </a:ln>
        </p:spPr>
        <p:txBody>
          <a:bodyPr wrap="none" anchor="ctr"/>
          <a:lstStyle/>
          <a:p>
            <a:endParaRPr lang="cs-CZ"/>
          </a:p>
        </p:txBody>
      </p:sp>
      <p:sp>
        <p:nvSpPr>
          <p:cNvPr id="61450" name="Line 41"/>
          <p:cNvSpPr>
            <a:spLocks noChangeShapeType="1"/>
          </p:cNvSpPr>
          <p:nvPr/>
        </p:nvSpPr>
        <p:spPr bwMode="auto">
          <a:xfrm>
            <a:off x="4410075" y="2516188"/>
            <a:ext cx="461963" cy="706437"/>
          </a:xfrm>
          <a:prstGeom prst="line">
            <a:avLst/>
          </a:prstGeom>
          <a:noFill/>
          <a:ln w="9525">
            <a:solidFill>
              <a:srgbClr val="1E2557"/>
            </a:solidFill>
            <a:round/>
            <a:headEnd/>
            <a:tailEnd type="triangle" w="med" len="med"/>
          </a:ln>
        </p:spPr>
        <p:txBody>
          <a:bodyPr wrap="none" anchor="ctr"/>
          <a:lstStyle/>
          <a:p>
            <a:endParaRPr lang="cs-CZ"/>
          </a:p>
        </p:txBody>
      </p:sp>
      <p:sp>
        <p:nvSpPr>
          <p:cNvPr id="61451" name="Text Box 42"/>
          <p:cNvSpPr txBox="1">
            <a:spLocks noChangeArrowheads="1"/>
          </p:cNvSpPr>
          <p:nvPr/>
        </p:nvSpPr>
        <p:spPr bwMode="auto">
          <a:xfrm>
            <a:off x="304800" y="4572000"/>
            <a:ext cx="5260975" cy="1849438"/>
          </a:xfrm>
          <a:prstGeom prst="rect">
            <a:avLst/>
          </a:prstGeom>
          <a:solidFill>
            <a:schemeClr val="bg1">
              <a:alpha val="98038"/>
            </a:schemeClr>
          </a:solidFill>
          <a:ln w="9525">
            <a:noFill/>
            <a:miter lim="800000"/>
            <a:headEnd/>
            <a:tailEnd/>
          </a:ln>
        </p:spPr>
        <p:txBody>
          <a:bodyPr anchor="ctr">
            <a:spAutoFit/>
          </a:bodyPr>
          <a:lstStyle/>
          <a:p>
            <a:pPr>
              <a:spcBef>
                <a:spcPct val="50000"/>
              </a:spcBef>
            </a:pPr>
            <a:r>
              <a:rPr lang="cs-CZ">
                <a:latin typeface="Tahoma" pitchFamily="34" charset="0"/>
              </a:rPr>
              <a:t>        </a:t>
            </a:r>
            <a:r>
              <a:rPr lang="en-US">
                <a:latin typeface="Tahoma" pitchFamily="34" charset="0"/>
              </a:rPr>
              <a:t>Example of one projective line stability</a:t>
            </a:r>
          </a:p>
          <a:p>
            <a:pPr>
              <a:spcBef>
                <a:spcPct val="50000"/>
              </a:spcBef>
            </a:pPr>
            <a:endParaRPr lang="en-US">
              <a:latin typeface="Tahoma" pitchFamily="34" charset="0"/>
            </a:endParaRPr>
          </a:p>
          <a:p>
            <a:pPr>
              <a:spcBef>
                <a:spcPct val="50000"/>
              </a:spcBef>
            </a:pPr>
            <a:r>
              <a:rPr lang="en-US" sz="1600" i="1">
                <a:solidFill>
                  <a:srgbClr val="0000FF"/>
                </a:solidFill>
                <a:latin typeface="Tahoma" pitchFamily="34" charset="0"/>
              </a:rPr>
              <a:t>We demonstrated an alignment precision of </a:t>
            </a:r>
            <a:r>
              <a:rPr lang="en-US" sz="1600" i="1">
                <a:solidFill>
                  <a:srgbClr val="0000FF"/>
                </a:solidFill>
                <a:latin typeface="Tahoma" pitchFamily="34" charset="0"/>
                <a:sym typeface="Symbol" pitchFamily="18" charset="2"/>
              </a:rPr>
              <a:t></a:t>
            </a:r>
            <a:r>
              <a:rPr lang="en-US" sz="1600" i="1">
                <a:solidFill>
                  <a:srgbClr val="0000FF"/>
                </a:solidFill>
                <a:latin typeface="Tahoma" pitchFamily="34" charset="0"/>
              </a:rPr>
              <a:t>20 </a:t>
            </a:r>
            <a:r>
              <a:rPr lang="en-US" i="1">
                <a:solidFill>
                  <a:srgbClr val="0000FF"/>
                </a:solidFill>
                <a:latin typeface="Symbol" pitchFamily="18" charset="2"/>
                <a:sym typeface="Symbol" pitchFamily="18" charset="2"/>
              </a:rPr>
              <a:t></a:t>
            </a:r>
            <a:r>
              <a:rPr lang="en-US" sz="1600" i="1">
                <a:solidFill>
                  <a:srgbClr val="0000FF"/>
                </a:solidFill>
                <a:latin typeface="Tahoma" pitchFamily="34" charset="0"/>
              </a:rPr>
              <a:t>m with the test beam setup already</a:t>
            </a:r>
            <a:endParaRPr lang="en-US" sz="1600">
              <a:latin typeface="Tahoma" pitchFamily="34" charset="0"/>
            </a:endParaRPr>
          </a:p>
          <a:p>
            <a:pPr>
              <a:spcBef>
                <a:spcPct val="50000"/>
              </a:spcBef>
            </a:pPr>
            <a:endParaRPr lang="en-US">
              <a:latin typeface="Tahoma" pitchFamily="34" charset="0"/>
            </a:endParaRPr>
          </a:p>
        </p:txBody>
      </p:sp>
      <p:sp>
        <p:nvSpPr>
          <p:cNvPr id="61452" name="Zástupný symbol pro datum 18"/>
          <p:cNvSpPr>
            <a:spLocks noGrp="1"/>
          </p:cNvSpPr>
          <p:nvPr>
            <p:ph type="dt" sz="quarter" idx="10"/>
          </p:nvPr>
        </p:nvSpPr>
        <p:spPr>
          <a:noFill/>
        </p:spPr>
        <p:txBody>
          <a:bodyPr/>
          <a:lstStyle/>
          <a:p>
            <a:r>
              <a:rPr lang="cs-CZ" smtClean="0"/>
              <a:t>7.12.2010</a:t>
            </a:r>
            <a:endParaRPr lang="en-US" smtClean="0"/>
          </a:p>
        </p:txBody>
      </p:sp>
      <p:sp>
        <p:nvSpPr>
          <p:cNvPr id="61453" name="Zástupný symbol pro číslo snímku 19"/>
          <p:cNvSpPr>
            <a:spLocks noGrp="1"/>
          </p:cNvSpPr>
          <p:nvPr>
            <p:ph type="sldNum" sz="quarter" idx="12"/>
          </p:nvPr>
        </p:nvSpPr>
        <p:spPr>
          <a:noFill/>
        </p:spPr>
        <p:txBody>
          <a:bodyPr/>
          <a:lstStyle/>
          <a:p>
            <a:fld id="{73F22589-7446-465A-A3C4-0D7011410058}" type="slidenum">
              <a:rPr lang="en-US" smtClean="0"/>
              <a:pPr/>
              <a:t>63</a:t>
            </a:fld>
            <a:endParaRPr lang="en-US" smtClean="0"/>
          </a:p>
        </p:txBody>
      </p:sp>
      <p:sp>
        <p:nvSpPr>
          <p:cNvPr id="61454" name="Zástupný symbol pro zápatí 20"/>
          <p:cNvSpPr>
            <a:spLocks noGrp="1"/>
          </p:cNvSpPr>
          <p:nvPr>
            <p:ph type="ftr" sz="quarter" idx="11"/>
          </p:nvPr>
        </p:nvSpPr>
        <p:spPr>
          <a:noFill/>
        </p:spPr>
        <p:txBody>
          <a:bodyPr/>
          <a:lstStyle/>
          <a:p>
            <a:r>
              <a:rPr lang="en-US" smtClean="0"/>
              <a:t>S.Nemecek:  Experiment ATLAS - first year of collisions</a:t>
            </a:r>
            <a:endParaRPr lang="en-US"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Date Placeholder 2"/>
          <p:cNvSpPr>
            <a:spLocks noGrp="1"/>
          </p:cNvSpPr>
          <p:nvPr>
            <p:ph type="dt" sz="quarter" idx="10"/>
          </p:nvPr>
        </p:nvSpPr>
        <p:spPr>
          <a:noFill/>
        </p:spPr>
        <p:txBody>
          <a:bodyPr/>
          <a:lstStyle/>
          <a:p>
            <a:r>
              <a:rPr lang="cs-CZ" smtClean="0"/>
              <a:t>7.12.2010</a:t>
            </a:r>
            <a:endParaRPr lang="en-US" smtClean="0"/>
          </a:p>
        </p:txBody>
      </p:sp>
      <p:sp>
        <p:nvSpPr>
          <p:cNvPr id="62467" name="Rectangle 2"/>
          <p:cNvSpPr>
            <a:spLocks noGrp="1" noChangeArrowheads="1"/>
          </p:cNvSpPr>
          <p:nvPr>
            <p:ph type="title"/>
          </p:nvPr>
        </p:nvSpPr>
        <p:spPr>
          <a:xfrm>
            <a:off x="457200" y="76200"/>
            <a:ext cx="8458200" cy="838200"/>
          </a:xfrm>
        </p:spPr>
        <p:txBody>
          <a:bodyPr/>
          <a:lstStyle/>
          <a:p>
            <a:r>
              <a:rPr lang="en-US" sz="4000" smtClean="0"/>
              <a:t>Can we achieve such a precision ?</a:t>
            </a:r>
          </a:p>
        </p:txBody>
      </p:sp>
      <p:sp>
        <p:nvSpPr>
          <p:cNvPr id="62468" name="Text Box 3"/>
          <p:cNvSpPr txBox="1">
            <a:spLocks noChangeArrowheads="1"/>
          </p:cNvSpPr>
          <p:nvPr/>
        </p:nvSpPr>
        <p:spPr bwMode="auto">
          <a:xfrm>
            <a:off x="98425" y="839788"/>
            <a:ext cx="8721725" cy="350837"/>
          </a:xfrm>
          <a:prstGeom prst="rect">
            <a:avLst/>
          </a:prstGeom>
          <a:noFill/>
          <a:ln w="9525">
            <a:noFill/>
            <a:miter lim="800000"/>
            <a:headEnd/>
            <a:tailEnd/>
          </a:ln>
        </p:spPr>
        <p:txBody>
          <a:bodyPr>
            <a:spAutoFit/>
          </a:bodyPr>
          <a:lstStyle/>
          <a:p>
            <a:r>
              <a:rPr lang="en-US" sz="1700" i="1">
                <a:solidFill>
                  <a:srgbClr val="1E2557"/>
                </a:solidFill>
                <a:latin typeface="Tahoma" pitchFamily="34" charset="0"/>
              </a:rPr>
              <a:t>3) By controlling and knowing the B-field properties of the spectrometer</a:t>
            </a:r>
            <a:endParaRPr lang="en-US" sz="2000" i="1" u="sng">
              <a:solidFill>
                <a:srgbClr val="1E2557"/>
              </a:solidFill>
              <a:latin typeface="Tahoma" pitchFamily="34" charset="0"/>
            </a:endParaRPr>
          </a:p>
        </p:txBody>
      </p:sp>
      <p:pic>
        <p:nvPicPr>
          <p:cNvPr id="62469" name="Picture 18" descr="muBReco"/>
          <p:cNvPicPr>
            <a:picLocks noChangeAspect="1" noChangeArrowheads="1"/>
          </p:cNvPicPr>
          <p:nvPr/>
        </p:nvPicPr>
        <p:blipFill>
          <a:blip r:embed="rId3" cstate="print"/>
          <a:srcRect/>
          <a:stretch>
            <a:fillRect/>
          </a:stretch>
        </p:blipFill>
        <p:spPr bwMode="auto">
          <a:xfrm>
            <a:off x="25400" y="1379538"/>
            <a:ext cx="3771900" cy="5784850"/>
          </a:xfrm>
          <a:prstGeom prst="rect">
            <a:avLst/>
          </a:prstGeom>
          <a:noFill/>
          <a:ln w="9525">
            <a:noFill/>
            <a:miter lim="800000"/>
            <a:headEnd/>
            <a:tailEnd/>
          </a:ln>
        </p:spPr>
      </p:pic>
      <p:sp>
        <p:nvSpPr>
          <p:cNvPr id="62470" name="Text Box 19"/>
          <p:cNvSpPr txBox="1">
            <a:spLocks noChangeArrowheads="1"/>
          </p:cNvSpPr>
          <p:nvPr/>
        </p:nvSpPr>
        <p:spPr bwMode="auto">
          <a:xfrm>
            <a:off x="0" y="3116263"/>
            <a:ext cx="1114425" cy="1006475"/>
          </a:xfrm>
          <a:prstGeom prst="rect">
            <a:avLst/>
          </a:prstGeom>
          <a:solidFill>
            <a:srgbClr val="C5FFFE">
              <a:alpha val="98038"/>
            </a:srgbClr>
          </a:solidFill>
          <a:ln w="9525">
            <a:noFill/>
            <a:miter lim="800000"/>
            <a:headEnd/>
            <a:tailEnd/>
          </a:ln>
        </p:spPr>
        <p:txBody>
          <a:bodyPr anchor="ctr">
            <a:spAutoFit/>
          </a:bodyPr>
          <a:lstStyle/>
          <a:p>
            <a:pPr>
              <a:spcBef>
                <a:spcPct val="50000"/>
              </a:spcBef>
            </a:pPr>
            <a:r>
              <a:rPr lang="en-US" sz="2000" i="1">
                <a:solidFill>
                  <a:srgbClr val="1E2557"/>
                </a:solidFill>
                <a:latin typeface="Tahoma" pitchFamily="34" charset="0"/>
              </a:rPr>
              <a:t>1730 Hall probes</a:t>
            </a:r>
            <a:endParaRPr lang="en-US"/>
          </a:p>
        </p:txBody>
      </p:sp>
      <p:sp>
        <p:nvSpPr>
          <p:cNvPr id="62471" name="Line 20"/>
          <p:cNvSpPr>
            <a:spLocks noChangeShapeType="1"/>
          </p:cNvSpPr>
          <p:nvPr/>
        </p:nvSpPr>
        <p:spPr bwMode="auto">
          <a:xfrm>
            <a:off x="1114425" y="3706813"/>
            <a:ext cx="493713" cy="266700"/>
          </a:xfrm>
          <a:prstGeom prst="line">
            <a:avLst/>
          </a:prstGeom>
          <a:noFill/>
          <a:ln w="9525">
            <a:solidFill>
              <a:srgbClr val="1E2557"/>
            </a:solidFill>
            <a:round/>
            <a:headEnd/>
            <a:tailEnd type="triangle" w="med" len="med"/>
          </a:ln>
        </p:spPr>
        <p:txBody>
          <a:bodyPr wrap="none" anchor="ctr"/>
          <a:lstStyle/>
          <a:p>
            <a:endParaRPr lang="cs-CZ"/>
          </a:p>
        </p:txBody>
      </p:sp>
      <p:sp>
        <p:nvSpPr>
          <p:cNvPr id="62472" name="Line 21"/>
          <p:cNvSpPr>
            <a:spLocks noChangeShapeType="1"/>
          </p:cNvSpPr>
          <p:nvPr/>
        </p:nvSpPr>
        <p:spPr bwMode="auto">
          <a:xfrm>
            <a:off x="690563" y="4122738"/>
            <a:ext cx="76200" cy="915987"/>
          </a:xfrm>
          <a:prstGeom prst="line">
            <a:avLst/>
          </a:prstGeom>
          <a:noFill/>
          <a:ln w="9525">
            <a:solidFill>
              <a:srgbClr val="1E2557"/>
            </a:solidFill>
            <a:round/>
            <a:headEnd/>
            <a:tailEnd type="triangle" w="med" len="med"/>
          </a:ln>
        </p:spPr>
        <p:txBody>
          <a:bodyPr wrap="none" anchor="ctr"/>
          <a:lstStyle/>
          <a:p>
            <a:endParaRPr lang="cs-CZ"/>
          </a:p>
        </p:txBody>
      </p:sp>
      <p:sp>
        <p:nvSpPr>
          <p:cNvPr id="62473" name="Text Box 22"/>
          <p:cNvSpPr txBox="1">
            <a:spLocks noChangeArrowheads="1"/>
          </p:cNvSpPr>
          <p:nvPr/>
        </p:nvSpPr>
        <p:spPr bwMode="auto">
          <a:xfrm>
            <a:off x="3514725" y="4286250"/>
            <a:ext cx="5495925" cy="2514600"/>
          </a:xfrm>
          <a:prstGeom prst="rect">
            <a:avLst/>
          </a:prstGeom>
          <a:solidFill>
            <a:srgbClr val="C5FFFE">
              <a:alpha val="98038"/>
            </a:srgbClr>
          </a:solidFill>
          <a:ln w="9525">
            <a:noFill/>
            <a:miter lim="800000"/>
            <a:headEnd/>
            <a:tailEnd/>
          </a:ln>
        </p:spPr>
        <p:txBody>
          <a:bodyPr anchor="ctr">
            <a:spAutoFit/>
          </a:bodyPr>
          <a:lstStyle/>
          <a:p>
            <a:pPr>
              <a:spcBef>
                <a:spcPct val="50000"/>
              </a:spcBef>
            </a:pPr>
            <a:r>
              <a:rPr lang="en-US">
                <a:latin typeface="Tahoma" pitchFamily="34" charset="0"/>
              </a:rPr>
              <a:t>Strategy:</a:t>
            </a:r>
          </a:p>
          <a:p>
            <a:pPr>
              <a:spcBef>
                <a:spcPct val="50000"/>
              </a:spcBef>
              <a:buFontTx/>
              <a:buChar char="•"/>
            </a:pPr>
            <a:r>
              <a:rPr lang="en-US" sz="1600" i="1">
                <a:latin typeface="Tahoma" pitchFamily="34" charset="0"/>
              </a:rPr>
              <a:t> </a:t>
            </a:r>
            <a:r>
              <a:rPr kumimoji="1" lang="en-US" sz="1400">
                <a:latin typeface="Tahoma" pitchFamily="34" charset="0"/>
              </a:rPr>
              <a:t>Measure the B-field vector (B</a:t>
            </a:r>
            <a:r>
              <a:rPr kumimoji="1" lang="en-US" sz="1400" baseline="-25000">
                <a:latin typeface="Tahoma" pitchFamily="34" charset="0"/>
              </a:rPr>
              <a:t>x,y,z</a:t>
            </a:r>
            <a:r>
              <a:rPr kumimoji="1" lang="en-US" sz="1400">
                <a:latin typeface="Tahoma" pitchFamily="34" charset="0"/>
              </a:rPr>
              <a:t>) to &lt; 0.5 mT with </a:t>
            </a:r>
            <a:r>
              <a:rPr kumimoji="1" lang="en-US" sz="1400">
                <a:solidFill>
                  <a:srgbClr val="FF0000"/>
                </a:solidFill>
                <a:latin typeface="Tahoma" pitchFamily="34" charset="0"/>
              </a:rPr>
              <a:t>~ 1800 	sensors</a:t>
            </a:r>
            <a:r>
              <a:rPr kumimoji="1" lang="en-US" sz="1400">
                <a:latin typeface="Tahoma" pitchFamily="34" charset="0"/>
              </a:rPr>
              <a:t> (3-D Hall cards) positioned (2mm, 3 mrad) at 	places where the field gradient is large</a:t>
            </a:r>
            <a:endParaRPr lang="en-US" sz="1600" i="1">
              <a:solidFill>
                <a:srgbClr val="1E2557"/>
              </a:solidFill>
              <a:latin typeface="Tahoma" pitchFamily="34" charset="0"/>
            </a:endParaRPr>
          </a:p>
          <a:p>
            <a:pPr>
              <a:spcBef>
                <a:spcPct val="50000"/>
              </a:spcBef>
              <a:buFontTx/>
              <a:buChar char="•"/>
            </a:pPr>
            <a:r>
              <a:rPr lang="en-US" sz="1600" i="1">
                <a:solidFill>
                  <a:srgbClr val="1E2557"/>
                </a:solidFill>
                <a:latin typeface="Tahoma" pitchFamily="34" charset="0"/>
              </a:rPr>
              <a:t> </a:t>
            </a:r>
            <a:r>
              <a:rPr kumimoji="1" lang="en-US" sz="1400">
                <a:latin typeface="Tahoma" pitchFamily="34" charset="0"/>
              </a:rPr>
              <a:t>Use the </a:t>
            </a:r>
            <a:r>
              <a:rPr kumimoji="1" lang="en-US" sz="1400">
                <a:solidFill>
                  <a:srgbClr val="FF0000"/>
                </a:solidFill>
                <a:latin typeface="Tahoma" pitchFamily="34" charset="0"/>
              </a:rPr>
              <a:t>B-sensor readings</a:t>
            </a:r>
            <a:r>
              <a:rPr kumimoji="1" lang="en-US" sz="1400">
                <a:latin typeface="Tahoma" pitchFamily="34" charset="0"/>
              </a:rPr>
              <a:t> after correcting for the magnetic 	pollution predicted for known regions, to </a:t>
            </a:r>
            <a:r>
              <a:rPr kumimoji="1" lang="en-US" sz="1400">
                <a:solidFill>
                  <a:srgbClr val="0000FF"/>
                </a:solidFill>
                <a:latin typeface="Tahoma" pitchFamily="34" charset="0"/>
              </a:rPr>
              <a:t>fit the 		position (and shape) of each toroid coil</a:t>
            </a:r>
            <a:r>
              <a:rPr lang="en-US" sz="1600" i="1">
                <a:solidFill>
                  <a:srgbClr val="1E2557"/>
                </a:solidFill>
                <a:latin typeface="Tahoma" pitchFamily="34" charset="0"/>
              </a:rPr>
              <a:t> </a:t>
            </a:r>
          </a:p>
          <a:p>
            <a:pPr>
              <a:spcBef>
                <a:spcPct val="50000"/>
              </a:spcBef>
              <a:buFontTx/>
              <a:buChar char="•"/>
            </a:pPr>
            <a:r>
              <a:rPr kumimoji="1" lang="en-US" sz="1400">
                <a:latin typeface="Tahoma" pitchFamily="34" charset="0"/>
              </a:rPr>
              <a:t> Once the </a:t>
            </a:r>
            <a:r>
              <a:rPr kumimoji="1" lang="en-US" sz="1400">
                <a:solidFill>
                  <a:srgbClr val="0000FF"/>
                </a:solidFill>
                <a:latin typeface="Tahoma" pitchFamily="34" charset="0"/>
              </a:rPr>
              <a:t>geometry</a:t>
            </a:r>
            <a:r>
              <a:rPr kumimoji="1" lang="en-US" sz="1400">
                <a:latin typeface="Tahoma" pitchFamily="34" charset="0"/>
              </a:rPr>
              <a:t> is </a:t>
            </a:r>
            <a:r>
              <a:rPr kumimoji="1" lang="en-US" sz="1400">
                <a:solidFill>
                  <a:srgbClr val="0000FF"/>
                </a:solidFill>
                <a:latin typeface="Tahoma" pitchFamily="34" charset="0"/>
              </a:rPr>
              <a:t>known</a:t>
            </a:r>
            <a:r>
              <a:rPr kumimoji="1" lang="en-US" sz="1400">
                <a:latin typeface="Tahoma" pitchFamily="34" charset="0"/>
              </a:rPr>
              <a:t>,</a:t>
            </a:r>
            <a:r>
              <a:rPr kumimoji="1" lang="en-US" sz="1400">
                <a:solidFill>
                  <a:srgbClr val="232323"/>
                </a:solidFill>
                <a:latin typeface="Tahoma" pitchFamily="34" charset="0"/>
              </a:rPr>
              <a:t> compute  B numerically 		everywhere</a:t>
            </a:r>
          </a:p>
        </p:txBody>
      </p:sp>
      <p:pic>
        <p:nvPicPr>
          <p:cNvPr id="62474" name="Picture 23" descr="IBdl"/>
          <p:cNvPicPr>
            <a:picLocks noChangeAspect="1" noChangeArrowheads="1"/>
          </p:cNvPicPr>
          <p:nvPr/>
        </p:nvPicPr>
        <p:blipFill>
          <a:blip r:embed="rId4" cstate="print"/>
          <a:srcRect/>
          <a:stretch>
            <a:fillRect/>
          </a:stretch>
        </p:blipFill>
        <p:spPr bwMode="auto">
          <a:xfrm>
            <a:off x="4681538" y="1190625"/>
            <a:ext cx="4471987" cy="3281363"/>
          </a:xfrm>
          <a:prstGeom prst="rect">
            <a:avLst/>
          </a:prstGeom>
          <a:noFill/>
          <a:ln w="9525">
            <a:noFill/>
            <a:miter lim="800000"/>
            <a:headEnd/>
            <a:tailEnd/>
          </a:ln>
        </p:spPr>
      </p:pic>
      <p:sp>
        <p:nvSpPr>
          <p:cNvPr id="62475" name="Text Box 24"/>
          <p:cNvSpPr txBox="1">
            <a:spLocks noChangeArrowheads="1"/>
          </p:cNvSpPr>
          <p:nvPr/>
        </p:nvSpPr>
        <p:spPr bwMode="auto">
          <a:xfrm>
            <a:off x="5389563" y="3398838"/>
            <a:ext cx="1576387" cy="400050"/>
          </a:xfrm>
          <a:prstGeom prst="rect">
            <a:avLst/>
          </a:prstGeom>
          <a:solidFill>
            <a:srgbClr val="B4D0E1">
              <a:alpha val="98038"/>
            </a:srgbClr>
          </a:solidFill>
          <a:ln w="9525">
            <a:noFill/>
            <a:miter lim="800000"/>
            <a:headEnd/>
            <a:tailEnd/>
          </a:ln>
        </p:spPr>
        <p:txBody>
          <a:bodyPr wrap="none" anchor="ctr">
            <a:spAutoFit/>
          </a:bodyPr>
          <a:lstStyle/>
          <a:p>
            <a:pPr>
              <a:spcBef>
                <a:spcPct val="50000"/>
              </a:spcBef>
            </a:pPr>
            <a:r>
              <a:rPr lang="en-US" sz="2000">
                <a:latin typeface="Tahoma" pitchFamily="34" charset="0"/>
              </a:rPr>
              <a:t>[0.2 - 2.5 T]</a:t>
            </a:r>
            <a:endParaRPr lang="en-US"/>
          </a:p>
        </p:txBody>
      </p:sp>
      <p:sp>
        <p:nvSpPr>
          <p:cNvPr id="62476" name="Text Box 25"/>
          <p:cNvSpPr txBox="1">
            <a:spLocks noChangeArrowheads="1"/>
          </p:cNvSpPr>
          <p:nvPr/>
        </p:nvSpPr>
        <p:spPr bwMode="auto">
          <a:xfrm>
            <a:off x="7331075" y="3398838"/>
            <a:ext cx="1577975" cy="400050"/>
          </a:xfrm>
          <a:prstGeom prst="rect">
            <a:avLst/>
          </a:prstGeom>
          <a:solidFill>
            <a:srgbClr val="B4D0E1">
              <a:alpha val="98038"/>
            </a:srgbClr>
          </a:solidFill>
          <a:ln w="9525">
            <a:noFill/>
            <a:miter lim="800000"/>
            <a:headEnd/>
            <a:tailEnd/>
          </a:ln>
        </p:spPr>
        <p:txBody>
          <a:bodyPr wrap="none" anchor="ctr">
            <a:spAutoFit/>
          </a:bodyPr>
          <a:lstStyle/>
          <a:p>
            <a:pPr>
              <a:spcBef>
                <a:spcPct val="50000"/>
              </a:spcBef>
            </a:pPr>
            <a:r>
              <a:rPr lang="en-US" sz="2000">
                <a:latin typeface="Tahoma" pitchFamily="34" charset="0"/>
              </a:rPr>
              <a:t>[0.2 - 3.5 T]</a:t>
            </a:r>
            <a:endParaRPr lang="en-US"/>
          </a:p>
        </p:txBody>
      </p:sp>
      <p:sp>
        <p:nvSpPr>
          <p:cNvPr id="62477" name="Text Box 26"/>
          <p:cNvSpPr txBox="1">
            <a:spLocks noChangeArrowheads="1"/>
          </p:cNvSpPr>
          <p:nvPr/>
        </p:nvSpPr>
        <p:spPr bwMode="auto">
          <a:xfrm>
            <a:off x="406400" y="1379538"/>
            <a:ext cx="3111500" cy="336550"/>
          </a:xfrm>
          <a:prstGeom prst="rect">
            <a:avLst/>
          </a:prstGeom>
          <a:solidFill>
            <a:srgbClr val="FFFF00"/>
          </a:solidFill>
          <a:ln w="12700">
            <a:noFill/>
            <a:miter lim="800000"/>
            <a:headEnd/>
            <a:tailEnd/>
          </a:ln>
        </p:spPr>
        <p:txBody>
          <a:bodyPr>
            <a:spAutoFit/>
          </a:bodyPr>
          <a:lstStyle/>
          <a:p>
            <a:pPr>
              <a:spcBef>
                <a:spcPct val="50000"/>
              </a:spcBef>
            </a:pPr>
            <a:r>
              <a:rPr lang="en-US" sz="1600" i="1">
                <a:solidFill>
                  <a:srgbClr val="232323"/>
                </a:solidFill>
                <a:latin typeface="Tahoma" pitchFamily="34" charset="0"/>
              </a:rPr>
              <a:t>Accuracy goal:</a:t>
            </a:r>
            <a:r>
              <a:rPr lang="en-US" sz="1600" i="1">
                <a:solidFill>
                  <a:srgbClr val="232323"/>
                </a:solidFill>
              </a:rPr>
              <a:t>  </a:t>
            </a:r>
            <a:r>
              <a:rPr lang="en-US" sz="1600" b="1" i="1">
                <a:solidFill>
                  <a:srgbClr val="232323"/>
                </a:solidFill>
              </a:rPr>
              <a:t>| </a:t>
            </a:r>
            <a:r>
              <a:rPr lang="en-US" sz="1600" b="1" i="1">
                <a:solidFill>
                  <a:srgbClr val="232323"/>
                </a:solidFill>
                <a:latin typeface="Symbol" pitchFamily="18" charset="2"/>
                <a:sym typeface="Symbol" pitchFamily="18" charset="2"/>
              </a:rPr>
              <a:t></a:t>
            </a:r>
            <a:r>
              <a:rPr lang="en-US" sz="1600" i="1" u="sng">
                <a:solidFill>
                  <a:srgbClr val="232323"/>
                </a:solidFill>
                <a:latin typeface="Tahoma" pitchFamily="34" charset="0"/>
              </a:rPr>
              <a:t>B</a:t>
            </a:r>
            <a:r>
              <a:rPr lang="en-US" sz="1600" b="1" i="1">
                <a:solidFill>
                  <a:srgbClr val="232323"/>
                </a:solidFill>
                <a:latin typeface="Tahoma" pitchFamily="34" charset="0"/>
              </a:rPr>
              <a:t> </a:t>
            </a:r>
            <a:r>
              <a:rPr lang="en-US" sz="1600" b="1" i="1">
                <a:solidFill>
                  <a:srgbClr val="232323"/>
                </a:solidFill>
              </a:rPr>
              <a:t>| </a:t>
            </a:r>
            <a:r>
              <a:rPr lang="en-US" sz="1600" i="1">
                <a:solidFill>
                  <a:srgbClr val="232323"/>
                </a:solidFill>
              </a:rPr>
              <a:t> </a:t>
            </a:r>
            <a:r>
              <a:rPr lang="en-US" sz="1600" i="1">
                <a:solidFill>
                  <a:srgbClr val="232323"/>
                </a:solidFill>
                <a:latin typeface="Tahoma" pitchFamily="34" charset="0"/>
              </a:rPr>
              <a:t>~ 1-2 mT</a:t>
            </a:r>
            <a:endParaRPr lang="en-US" sz="1400" i="1">
              <a:solidFill>
                <a:srgbClr val="232323"/>
              </a:solidFill>
            </a:endParaRPr>
          </a:p>
        </p:txBody>
      </p:sp>
      <p:sp>
        <p:nvSpPr>
          <p:cNvPr id="62478" name="Zástupný symbol pro číslo snímku 13"/>
          <p:cNvSpPr>
            <a:spLocks noGrp="1"/>
          </p:cNvSpPr>
          <p:nvPr>
            <p:ph type="sldNum" sz="quarter" idx="12"/>
          </p:nvPr>
        </p:nvSpPr>
        <p:spPr>
          <a:noFill/>
        </p:spPr>
        <p:txBody>
          <a:bodyPr/>
          <a:lstStyle/>
          <a:p>
            <a:fld id="{B24BA154-8C07-490E-A721-22299B7925E9}" type="slidenum">
              <a:rPr lang="en-US" smtClean="0"/>
              <a:pPr/>
              <a:t>64</a:t>
            </a:fld>
            <a:endParaRPr lang="en-US" smtClean="0"/>
          </a:p>
        </p:txBody>
      </p:sp>
      <p:sp>
        <p:nvSpPr>
          <p:cNvPr id="62479" name="Zástupný symbol pro zápatí 14"/>
          <p:cNvSpPr>
            <a:spLocks noGrp="1"/>
          </p:cNvSpPr>
          <p:nvPr>
            <p:ph type="ftr" sz="quarter" idx="11"/>
          </p:nvPr>
        </p:nvSpPr>
        <p:spPr>
          <a:noFill/>
        </p:spPr>
        <p:txBody>
          <a:bodyPr/>
          <a:lstStyle/>
          <a:p>
            <a:r>
              <a:rPr lang="en-US" smtClean="0"/>
              <a:t>S.Nemecek:  Experiment ATLAS - first year of collisions</a:t>
            </a:r>
            <a:endParaRPr lang="en-US"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0"/>
            <a:ext cx="8382000" cy="609600"/>
          </a:xfrm>
        </p:spPr>
        <p:txBody>
          <a:bodyPr/>
          <a:lstStyle/>
          <a:p>
            <a:r>
              <a:rPr lang="en-US" sz="3200" smtClean="0"/>
              <a:t>Can we achieve such a precision ?</a:t>
            </a:r>
          </a:p>
        </p:txBody>
      </p:sp>
      <p:grpSp>
        <p:nvGrpSpPr>
          <p:cNvPr id="63491" name="Group 12"/>
          <p:cNvGrpSpPr>
            <a:grpSpLocks/>
          </p:cNvGrpSpPr>
          <p:nvPr/>
        </p:nvGrpSpPr>
        <p:grpSpPr bwMode="auto">
          <a:xfrm>
            <a:off x="4859338" y="609600"/>
            <a:ext cx="3848100" cy="3449638"/>
            <a:chOff x="234" y="2407"/>
            <a:chExt cx="2390" cy="1913"/>
          </a:xfrm>
        </p:grpSpPr>
        <p:pic>
          <p:nvPicPr>
            <p:cNvPr id="63503" name="Picture 13" descr="phipisur8_25"/>
            <p:cNvPicPr preferRelativeResize="0">
              <a:picLocks noChangeAspect="1" noChangeArrowheads="1"/>
            </p:cNvPicPr>
            <p:nvPr/>
          </p:nvPicPr>
          <p:blipFill>
            <a:blip r:embed="rId3" cstate="print"/>
            <a:srcRect l="17574" t="5145" r="16631" b="6146"/>
            <a:stretch>
              <a:fillRect/>
            </a:stretch>
          </p:blipFill>
          <p:spPr bwMode="auto">
            <a:xfrm>
              <a:off x="234" y="2407"/>
              <a:ext cx="2176" cy="1913"/>
            </a:xfrm>
            <a:prstGeom prst="rect">
              <a:avLst/>
            </a:prstGeom>
            <a:noFill/>
            <a:ln w="9525">
              <a:noFill/>
              <a:miter lim="800000"/>
              <a:headEnd/>
              <a:tailEnd/>
            </a:ln>
          </p:spPr>
        </p:pic>
        <p:sp>
          <p:nvSpPr>
            <p:cNvPr id="63504" name="Text Box 14"/>
            <p:cNvSpPr txBox="1">
              <a:spLocks noChangeArrowheads="1"/>
            </p:cNvSpPr>
            <p:nvPr/>
          </p:nvSpPr>
          <p:spPr bwMode="auto">
            <a:xfrm>
              <a:off x="2234" y="2550"/>
              <a:ext cx="390" cy="154"/>
            </a:xfrm>
            <a:prstGeom prst="rect">
              <a:avLst/>
            </a:prstGeom>
            <a:noFill/>
            <a:ln w="12700">
              <a:noFill/>
              <a:miter lim="800000"/>
              <a:headEnd/>
              <a:tailEnd/>
            </a:ln>
          </p:spPr>
          <p:txBody>
            <a:bodyPr>
              <a:spAutoFit/>
            </a:bodyPr>
            <a:lstStyle/>
            <a:p>
              <a:r>
                <a:rPr lang="en-US" sz="1200">
                  <a:solidFill>
                    <a:srgbClr val="232323"/>
                  </a:solidFill>
                </a:rPr>
                <a:t>|</a:t>
              </a:r>
              <a:r>
                <a:rPr lang="en-US" sz="1200" b="1">
                  <a:solidFill>
                    <a:srgbClr val="232323"/>
                  </a:solidFill>
                </a:rPr>
                <a:t>B</a:t>
              </a:r>
              <a:r>
                <a:rPr lang="en-US" sz="1200">
                  <a:solidFill>
                    <a:srgbClr val="232323"/>
                  </a:solidFill>
                </a:rPr>
                <a:t>| (T)</a:t>
              </a:r>
            </a:p>
          </p:txBody>
        </p:sp>
        <p:sp>
          <p:nvSpPr>
            <p:cNvPr id="63505" name="Text Box 15"/>
            <p:cNvSpPr txBox="1">
              <a:spLocks noChangeArrowheads="1"/>
            </p:cNvSpPr>
            <p:nvPr/>
          </p:nvSpPr>
          <p:spPr bwMode="auto">
            <a:xfrm>
              <a:off x="466" y="2640"/>
              <a:ext cx="1656" cy="154"/>
            </a:xfrm>
            <a:prstGeom prst="rect">
              <a:avLst/>
            </a:prstGeom>
            <a:solidFill>
              <a:srgbClr val="FFFFFF"/>
            </a:solidFill>
            <a:ln w="12700">
              <a:noFill/>
              <a:miter lim="800000"/>
              <a:headEnd/>
              <a:tailEnd/>
            </a:ln>
          </p:spPr>
          <p:txBody>
            <a:bodyPr wrap="none">
              <a:spAutoFit/>
            </a:bodyPr>
            <a:lstStyle/>
            <a:p>
              <a:r>
                <a:rPr lang="en-US" sz="1200" b="1">
                  <a:solidFill>
                    <a:srgbClr val="232323"/>
                  </a:solidFill>
                  <a:latin typeface="Tahoma" pitchFamily="34" charset="0"/>
                </a:rPr>
                <a:t>Field in the plane of a barrel coil</a:t>
              </a:r>
              <a:endParaRPr lang="en-US" sz="1400" b="1">
                <a:solidFill>
                  <a:srgbClr val="232323"/>
                </a:solidFill>
              </a:endParaRPr>
            </a:p>
          </p:txBody>
        </p:sp>
      </p:grpSp>
      <p:pic>
        <p:nvPicPr>
          <p:cNvPr id="63492" name="Picture 16" descr="DBphi_S02"/>
          <p:cNvPicPr>
            <a:picLocks noChangeAspect="1" noChangeArrowheads="1"/>
          </p:cNvPicPr>
          <p:nvPr/>
        </p:nvPicPr>
        <p:blipFill>
          <a:blip r:embed="rId4" cstate="print"/>
          <a:srcRect/>
          <a:stretch>
            <a:fillRect/>
          </a:stretch>
        </p:blipFill>
        <p:spPr bwMode="auto">
          <a:xfrm>
            <a:off x="1620838" y="3973513"/>
            <a:ext cx="3827462" cy="2808287"/>
          </a:xfrm>
          <a:prstGeom prst="rect">
            <a:avLst/>
          </a:prstGeom>
          <a:noFill/>
          <a:ln w="9525">
            <a:noFill/>
            <a:miter lim="800000"/>
            <a:headEnd/>
            <a:tailEnd/>
          </a:ln>
        </p:spPr>
      </p:pic>
      <p:pic>
        <p:nvPicPr>
          <p:cNvPr id="63493" name="Picture 18"/>
          <p:cNvPicPr>
            <a:picLocks noChangeAspect="1" noChangeArrowheads="1"/>
          </p:cNvPicPr>
          <p:nvPr/>
        </p:nvPicPr>
        <p:blipFill>
          <a:blip r:embed="rId5" cstate="print"/>
          <a:srcRect/>
          <a:stretch>
            <a:fillRect/>
          </a:stretch>
        </p:blipFill>
        <p:spPr bwMode="auto">
          <a:xfrm>
            <a:off x="66675" y="685800"/>
            <a:ext cx="3895725" cy="2698750"/>
          </a:xfrm>
          <a:prstGeom prst="rect">
            <a:avLst/>
          </a:prstGeom>
          <a:noFill/>
          <a:ln w="9525">
            <a:noFill/>
            <a:round/>
            <a:headEnd/>
            <a:tailEnd/>
          </a:ln>
        </p:spPr>
      </p:pic>
      <p:sp>
        <p:nvSpPr>
          <p:cNvPr id="63494" name="Text Box 19"/>
          <p:cNvSpPr txBox="1">
            <a:spLocks noChangeArrowheads="1"/>
          </p:cNvSpPr>
          <p:nvPr/>
        </p:nvSpPr>
        <p:spPr bwMode="auto">
          <a:xfrm>
            <a:off x="736600" y="2265363"/>
            <a:ext cx="2797175" cy="565150"/>
          </a:xfrm>
          <a:prstGeom prst="rect">
            <a:avLst/>
          </a:prstGeom>
          <a:noFill/>
          <a:ln w="9525">
            <a:noFill/>
            <a:round/>
            <a:headEnd/>
            <a:tailEnd/>
          </a:ln>
        </p:spPr>
        <p:txBody>
          <a:bodyPr lIns="81639" tIns="42452" rIns="81639" bIns="42452">
            <a:spAutoFit/>
          </a:bodyPr>
          <a:lstStyle/>
          <a:p>
            <a:pPr defTabSz="407988">
              <a:lnSpc>
                <a:spcPct val="98000"/>
              </a:lnSpc>
              <a:buClr>
                <a:srgbClr val="000000"/>
              </a:buClr>
              <a:buSzPct val="45000"/>
              <a:buFont typeface="Wingdings" pitchFamily="2" charset="2"/>
              <a:buNone/>
              <a:tabLst>
                <a:tab pos="657225" algn="l"/>
                <a:tab pos="1312863" algn="l"/>
              </a:tabLst>
            </a:pPr>
            <a:r>
              <a:rPr lang="en-GB" sz="1600">
                <a:solidFill>
                  <a:srgbClr val="0000FF"/>
                </a:solidFill>
                <a:latin typeface="Tahoma" pitchFamily="34" charset="0"/>
              </a:rPr>
              <a:t>Ideal geometry vs. Fitted geometry (D amplified x20)</a:t>
            </a:r>
          </a:p>
        </p:txBody>
      </p:sp>
      <p:sp>
        <p:nvSpPr>
          <p:cNvPr id="63495" name="Rectangle 20"/>
          <p:cNvSpPr>
            <a:spLocks noChangeArrowheads="1"/>
          </p:cNvSpPr>
          <p:nvPr/>
        </p:nvSpPr>
        <p:spPr bwMode="auto">
          <a:xfrm>
            <a:off x="0" y="701675"/>
            <a:ext cx="103188" cy="2773363"/>
          </a:xfrm>
          <a:prstGeom prst="rect">
            <a:avLst/>
          </a:prstGeom>
          <a:solidFill>
            <a:srgbClr val="FFFFFF"/>
          </a:solidFill>
          <a:ln w="12700">
            <a:noFill/>
            <a:miter lim="800000"/>
            <a:headEnd/>
            <a:tailEnd/>
          </a:ln>
        </p:spPr>
        <p:txBody>
          <a:bodyPr wrap="none" anchor="ctr"/>
          <a:lstStyle/>
          <a:p>
            <a:endParaRPr lang="cs-CZ"/>
          </a:p>
        </p:txBody>
      </p:sp>
      <p:sp>
        <p:nvSpPr>
          <p:cNvPr id="1651733" name="Text Box 21"/>
          <p:cNvSpPr txBox="1">
            <a:spLocks noChangeArrowheads="1"/>
          </p:cNvSpPr>
          <p:nvPr/>
        </p:nvSpPr>
        <p:spPr bwMode="auto">
          <a:xfrm>
            <a:off x="103188" y="3417888"/>
            <a:ext cx="4216400" cy="581025"/>
          </a:xfrm>
          <a:prstGeom prst="rect">
            <a:avLst/>
          </a:prstGeom>
          <a:solidFill>
            <a:srgbClr val="FFFFFF"/>
          </a:solidFill>
          <a:ln w="12700">
            <a:noFill/>
            <a:miter lim="800000"/>
            <a:headEnd/>
            <a:tailEnd/>
          </a:ln>
          <a:effectLst/>
        </p:spPr>
        <p:txBody>
          <a:bodyPr>
            <a:spAutoFit/>
          </a:bodyPr>
          <a:lstStyle/>
          <a:p>
            <a:pPr>
              <a:spcBef>
                <a:spcPct val="50000"/>
              </a:spcBef>
              <a:defRPr/>
            </a:pPr>
            <a:r>
              <a:rPr lang="en-US" sz="1600" i="1">
                <a:latin typeface="Tahoma" pitchFamily="34" charset="0"/>
              </a:rPr>
              <a:t>Comparison of </a:t>
            </a:r>
            <a:r>
              <a:rPr lang="en-US" sz="1600" b="1" i="1">
                <a:effectLst>
                  <a:outerShdw blurRad="38100" dist="38100" dir="2700000" algn="tl">
                    <a:srgbClr val="C0C0C0"/>
                  </a:outerShdw>
                </a:effectLst>
                <a:latin typeface="Tahoma" pitchFamily="34" charset="0"/>
              </a:rPr>
              <a:t> </a:t>
            </a:r>
            <a:r>
              <a:rPr lang="en-US" sz="1600" b="1" i="1">
                <a:solidFill>
                  <a:srgbClr val="009459"/>
                </a:solidFill>
                <a:effectLst>
                  <a:outerShdw blurRad="38100" dist="38100" dir="2700000" algn="tl">
                    <a:srgbClr val="C0C0C0"/>
                  </a:outerShdw>
                </a:effectLst>
                <a:latin typeface="Tahoma" pitchFamily="34" charset="0"/>
              </a:rPr>
              <a:t>ideal</a:t>
            </a:r>
            <a:r>
              <a:rPr lang="en-US" sz="1600" i="1">
                <a:latin typeface="Tahoma" pitchFamily="34" charset="0"/>
              </a:rPr>
              <a:t> coil geometry, with that </a:t>
            </a:r>
            <a:r>
              <a:rPr lang="en-US" sz="1600" i="1">
                <a:solidFill>
                  <a:srgbClr val="0000FF"/>
                </a:solidFill>
                <a:latin typeface="Tahoma" pitchFamily="34" charset="0"/>
              </a:rPr>
              <a:t>reconstructed from B-sensor data</a:t>
            </a:r>
            <a:endParaRPr lang="en-US" sz="1400" i="1">
              <a:latin typeface="Tahoma" pitchFamily="34" charset="0"/>
            </a:endParaRPr>
          </a:p>
        </p:txBody>
      </p:sp>
      <p:sp>
        <p:nvSpPr>
          <p:cNvPr id="63497" name="Text Box 22"/>
          <p:cNvSpPr txBox="1">
            <a:spLocks noChangeArrowheads="1"/>
          </p:cNvSpPr>
          <p:nvPr/>
        </p:nvSpPr>
        <p:spPr bwMode="auto">
          <a:xfrm>
            <a:off x="5448300" y="4270375"/>
            <a:ext cx="3695700" cy="1474788"/>
          </a:xfrm>
          <a:prstGeom prst="rect">
            <a:avLst/>
          </a:prstGeom>
          <a:solidFill>
            <a:srgbClr val="FFFF00"/>
          </a:solidFill>
          <a:ln w="12700">
            <a:noFill/>
            <a:miter lim="800000"/>
            <a:headEnd/>
            <a:tailEnd/>
          </a:ln>
        </p:spPr>
        <p:txBody>
          <a:bodyPr>
            <a:spAutoFit/>
          </a:bodyPr>
          <a:lstStyle/>
          <a:p>
            <a:pPr>
              <a:spcBef>
                <a:spcPct val="50000"/>
              </a:spcBef>
            </a:pPr>
            <a:r>
              <a:rPr lang="en-US" sz="1400" i="1">
                <a:solidFill>
                  <a:srgbClr val="232323"/>
                </a:solidFill>
                <a:latin typeface="Tahoma" pitchFamily="34" charset="0"/>
              </a:rPr>
              <a:t>Field reconstruction residual </a:t>
            </a:r>
            <a:r>
              <a:rPr lang="en-US" sz="1400" i="1">
                <a:solidFill>
                  <a:srgbClr val="232323"/>
                </a:solidFill>
                <a:latin typeface="Symbol" pitchFamily="18" charset="2"/>
                <a:sym typeface="Symbol" pitchFamily="18" charset="2"/>
              </a:rPr>
              <a:t></a:t>
            </a:r>
            <a:r>
              <a:rPr lang="en-US" sz="1400" i="1">
                <a:solidFill>
                  <a:srgbClr val="232323"/>
                </a:solidFill>
                <a:latin typeface="Tahoma" pitchFamily="34" charset="0"/>
              </a:rPr>
              <a:t>B</a:t>
            </a:r>
            <a:r>
              <a:rPr lang="en-US" sz="1400" i="1" baseline="-25000">
                <a:solidFill>
                  <a:srgbClr val="232323"/>
                </a:solidFill>
                <a:latin typeface="Symbol" pitchFamily="18" charset="2"/>
                <a:sym typeface="Symbol" pitchFamily="18" charset="2"/>
              </a:rPr>
              <a:t></a:t>
            </a:r>
            <a:r>
              <a:rPr lang="en-US" sz="1400" i="1">
                <a:solidFill>
                  <a:srgbClr val="232323"/>
                </a:solidFill>
                <a:latin typeface="Tahoma" pitchFamily="34" charset="0"/>
              </a:rPr>
              <a:t>, in mT, </a:t>
            </a:r>
            <a:r>
              <a:rPr lang="cs-CZ" sz="1400" i="1">
                <a:solidFill>
                  <a:srgbClr val="232323"/>
                </a:solidFill>
                <a:latin typeface="Tahoma" pitchFamily="34" charset="0"/>
              </a:rPr>
              <a:t/>
            </a:r>
            <a:br>
              <a:rPr lang="cs-CZ" sz="1400" i="1">
                <a:solidFill>
                  <a:srgbClr val="232323"/>
                </a:solidFill>
                <a:latin typeface="Tahoma" pitchFamily="34" charset="0"/>
              </a:rPr>
            </a:br>
            <a:r>
              <a:rPr lang="en-US" sz="1400" i="1">
                <a:solidFill>
                  <a:srgbClr val="232323"/>
                </a:solidFill>
                <a:latin typeface="Tahoma" pitchFamily="34" charset="0"/>
              </a:rPr>
              <a:t>for a </a:t>
            </a:r>
            <a:r>
              <a:rPr lang="en-US" sz="1400" i="1">
                <a:solidFill>
                  <a:srgbClr val="009459"/>
                </a:solidFill>
                <a:latin typeface="Tahoma" pitchFamily="34" charset="0"/>
              </a:rPr>
              <a:t>middle (green, solid)</a:t>
            </a:r>
            <a:r>
              <a:rPr lang="en-US" sz="1400" i="1">
                <a:solidFill>
                  <a:srgbClr val="232323"/>
                </a:solidFill>
                <a:latin typeface="Tahoma" pitchFamily="34" charset="0"/>
              </a:rPr>
              <a:t>, </a:t>
            </a:r>
            <a:r>
              <a:rPr lang="en-US" sz="1400" i="1">
                <a:solidFill>
                  <a:srgbClr val="0000FF"/>
                </a:solidFill>
                <a:latin typeface="Tahoma" pitchFamily="34" charset="0"/>
              </a:rPr>
              <a:t>outer (blue, dashed)</a:t>
            </a:r>
            <a:r>
              <a:rPr lang="en-US" sz="1400" i="1">
                <a:solidFill>
                  <a:srgbClr val="232323"/>
                </a:solidFill>
                <a:latin typeface="Tahoma" pitchFamily="34" charset="0"/>
              </a:rPr>
              <a:t> and </a:t>
            </a:r>
            <a:r>
              <a:rPr lang="en-US" sz="1400" i="1">
                <a:solidFill>
                  <a:srgbClr val="FF0000"/>
                </a:solidFill>
                <a:latin typeface="Tahoma" pitchFamily="34" charset="0"/>
              </a:rPr>
              <a:t>inner (red, dot-dashed)</a:t>
            </a:r>
            <a:r>
              <a:rPr lang="en-US" sz="1400" i="1">
                <a:solidFill>
                  <a:srgbClr val="232323"/>
                </a:solidFill>
                <a:latin typeface="Tahoma" pitchFamily="34" charset="0"/>
              </a:rPr>
              <a:t> </a:t>
            </a:r>
            <a:r>
              <a:rPr lang="cs-CZ" sz="1400" i="1">
                <a:solidFill>
                  <a:srgbClr val="232323"/>
                </a:solidFill>
                <a:latin typeface="Tahoma" pitchFamily="34" charset="0"/>
              </a:rPr>
              <a:t/>
            </a:r>
            <a:br>
              <a:rPr lang="cs-CZ" sz="1400" i="1">
                <a:solidFill>
                  <a:srgbClr val="232323"/>
                </a:solidFill>
                <a:latin typeface="Tahoma" pitchFamily="34" charset="0"/>
              </a:rPr>
            </a:br>
            <a:r>
              <a:rPr lang="en-US" sz="1400" i="1">
                <a:solidFill>
                  <a:srgbClr val="232323"/>
                </a:solidFill>
                <a:latin typeface="Tahoma" pitchFamily="34" charset="0"/>
              </a:rPr>
              <a:t>              </a:t>
            </a:r>
            <a:r>
              <a:rPr lang="cs-CZ" sz="1400" i="1">
                <a:solidFill>
                  <a:srgbClr val="232323"/>
                </a:solidFill>
                <a:latin typeface="Tahoma" pitchFamily="34" charset="0"/>
              </a:rPr>
              <a:t>  </a:t>
            </a:r>
            <a:r>
              <a:rPr lang="en-US" sz="1400" i="1">
                <a:solidFill>
                  <a:srgbClr val="232323"/>
                </a:solidFill>
                <a:latin typeface="Tahoma" pitchFamily="34" charset="0"/>
              </a:rPr>
              <a:t>MDT layer.                                                          </a:t>
            </a:r>
          </a:p>
          <a:p>
            <a:pPr>
              <a:spcBef>
                <a:spcPct val="50000"/>
              </a:spcBef>
            </a:pPr>
            <a:r>
              <a:rPr lang="en-US" sz="1400" i="1">
                <a:solidFill>
                  <a:srgbClr val="232323"/>
                </a:solidFill>
                <a:latin typeface="Tahoma" pitchFamily="34" charset="0"/>
              </a:rPr>
              <a:t>By comparison, the accuracy goal is                 &lt; </a:t>
            </a:r>
            <a:r>
              <a:rPr lang="en-US" sz="1400" i="1">
                <a:solidFill>
                  <a:srgbClr val="232323"/>
                </a:solidFill>
                <a:latin typeface="Symbol" pitchFamily="18" charset="2"/>
                <a:sym typeface="Symbol" pitchFamily="18" charset="2"/>
              </a:rPr>
              <a:t></a:t>
            </a:r>
            <a:r>
              <a:rPr lang="en-US" sz="1400" i="1">
                <a:solidFill>
                  <a:srgbClr val="232323"/>
                </a:solidFill>
                <a:latin typeface="Tahoma" pitchFamily="34" charset="0"/>
              </a:rPr>
              <a:t>B &gt; = 0,      </a:t>
            </a:r>
            <a:r>
              <a:rPr lang="en-US" sz="1400" i="1">
                <a:solidFill>
                  <a:srgbClr val="232323"/>
                </a:solidFill>
                <a:latin typeface="Symbol" pitchFamily="18" charset="2"/>
                <a:sym typeface="Symbol" pitchFamily="18" charset="2"/>
              </a:rPr>
              <a:t></a:t>
            </a:r>
            <a:r>
              <a:rPr lang="en-US" sz="1400" i="1">
                <a:solidFill>
                  <a:srgbClr val="232323"/>
                </a:solidFill>
                <a:latin typeface="Tahoma" pitchFamily="34" charset="0"/>
              </a:rPr>
              <a:t> (</a:t>
            </a:r>
            <a:r>
              <a:rPr lang="en-US" sz="1400" i="1">
                <a:solidFill>
                  <a:srgbClr val="232323"/>
                </a:solidFill>
                <a:latin typeface="Symbol" pitchFamily="18" charset="2"/>
                <a:sym typeface="Symbol" pitchFamily="18" charset="2"/>
              </a:rPr>
              <a:t></a:t>
            </a:r>
            <a:r>
              <a:rPr lang="en-US" sz="1400" i="1">
                <a:solidFill>
                  <a:srgbClr val="232323"/>
                </a:solidFill>
                <a:latin typeface="Tahoma" pitchFamily="34" charset="0"/>
              </a:rPr>
              <a:t>B) ~ 1-2 mT</a:t>
            </a:r>
          </a:p>
        </p:txBody>
      </p:sp>
      <p:sp>
        <p:nvSpPr>
          <p:cNvPr id="63498" name="Line 23"/>
          <p:cNvSpPr>
            <a:spLocks noChangeShapeType="1"/>
          </p:cNvSpPr>
          <p:nvPr/>
        </p:nvSpPr>
        <p:spPr bwMode="auto">
          <a:xfrm>
            <a:off x="1620838" y="5570538"/>
            <a:ext cx="1609725" cy="320675"/>
          </a:xfrm>
          <a:prstGeom prst="line">
            <a:avLst/>
          </a:prstGeom>
          <a:noFill/>
          <a:ln w="9525">
            <a:noFill/>
            <a:round/>
            <a:headEnd/>
            <a:tailEnd type="triangle" w="med" len="med"/>
          </a:ln>
        </p:spPr>
        <p:txBody>
          <a:bodyPr wrap="none" anchor="ctr"/>
          <a:lstStyle/>
          <a:p>
            <a:endParaRPr lang="cs-CZ"/>
          </a:p>
        </p:txBody>
      </p:sp>
      <p:sp>
        <p:nvSpPr>
          <p:cNvPr id="63499" name="Text Box 24"/>
          <p:cNvSpPr txBox="1">
            <a:spLocks noChangeArrowheads="1"/>
          </p:cNvSpPr>
          <p:nvPr/>
        </p:nvSpPr>
        <p:spPr bwMode="auto">
          <a:xfrm>
            <a:off x="20638" y="5476875"/>
            <a:ext cx="1808162" cy="825500"/>
          </a:xfrm>
          <a:prstGeom prst="rect">
            <a:avLst/>
          </a:prstGeom>
          <a:solidFill>
            <a:srgbClr val="B4D0E1">
              <a:alpha val="98038"/>
            </a:srgbClr>
          </a:solidFill>
          <a:ln w="9525">
            <a:noFill/>
            <a:miter lim="800000"/>
            <a:headEnd/>
            <a:tailEnd/>
          </a:ln>
        </p:spPr>
        <p:txBody>
          <a:bodyPr anchor="ctr">
            <a:spAutoFit/>
          </a:bodyPr>
          <a:lstStyle/>
          <a:p>
            <a:pPr>
              <a:spcBef>
                <a:spcPct val="50000"/>
              </a:spcBef>
            </a:pPr>
            <a:r>
              <a:rPr lang="en-US" sz="1600">
                <a:latin typeface="Tahoma" pitchFamily="34" charset="0"/>
              </a:rPr>
              <a:t>First results now waiting for final B test in 2008</a:t>
            </a:r>
            <a:endParaRPr lang="en-US" sz="1600"/>
          </a:p>
        </p:txBody>
      </p:sp>
      <p:sp>
        <p:nvSpPr>
          <p:cNvPr id="63500" name="Zástupný symbol pro datum 14"/>
          <p:cNvSpPr>
            <a:spLocks noGrp="1"/>
          </p:cNvSpPr>
          <p:nvPr>
            <p:ph type="dt" sz="quarter" idx="10"/>
          </p:nvPr>
        </p:nvSpPr>
        <p:spPr>
          <a:noFill/>
        </p:spPr>
        <p:txBody>
          <a:bodyPr/>
          <a:lstStyle/>
          <a:p>
            <a:r>
              <a:rPr lang="cs-CZ" smtClean="0"/>
              <a:t>7.12.2010</a:t>
            </a:r>
            <a:endParaRPr lang="en-US" smtClean="0"/>
          </a:p>
        </p:txBody>
      </p:sp>
      <p:sp>
        <p:nvSpPr>
          <p:cNvPr id="63501" name="Zástupný symbol pro číslo snímku 15"/>
          <p:cNvSpPr>
            <a:spLocks noGrp="1"/>
          </p:cNvSpPr>
          <p:nvPr>
            <p:ph type="sldNum" sz="quarter" idx="12"/>
          </p:nvPr>
        </p:nvSpPr>
        <p:spPr>
          <a:noFill/>
        </p:spPr>
        <p:txBody>
          <a:bodyPr/>
          <a:lstStyle/>
          <a:p>
            <a:fld id="{506C7757-E983-49B0-929E-28169C4A6B16}" type="slidenum">
              <a:rPr lang="en-US" smtClean="0"/>
              <a:pPr/>
              <a:t>65</a:t>
            </a:fld>
            <a:endParaRPr lang="en-US" smtClean="0"/>
          </a:p>
        </p:txBody>
      </p:sp>
      <p:sp>
        <p:nvSpPr>
          <p:cNvPr id="63502" name="Zástupný symbol pro zápatí 16"/>
          <p:cNvSpPr>
            <a:spLocks noGrp="1"/>
          </p:cNvSpPr>
          <p:nvPr>
            <p:ph type="ftr" sz="quarter" idx="11"/>
          </p:nvPr>
        </p:nvSpPr>
        <p:spPr>
          <a:noFill/>
        </p:spPr>
        <p:txBody>
          <a:bodyPr/>
          <a:lstStyle/>
          <a:p>
            <a:r>
              <a:rPr lang="en-US" smtClean="0"/>
              <a:t>S.Nemecek:  Experiment ATLAS - first year of collisions</a:t>
            </a:r>
            <a:endParaRPr lang="en-US"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0"/>
            <a:ext cx="8229600" cy="838200"/>
          </a:xfrm>
        </p:spPr>
        <p:txBody>
          <a:bodyPr/>
          <a:lstStyle/>
          <a:p>
            <a:r>
              <a:rPr lang="en-US" sz="4000" smtClean="0"/>
              <a:t>The Inner Detector (ID) challenge</a:t>
            </a:r>
          </a:p>
        </p:txBody>
      </p:sp>
      <p:sp>
        <p:nvSpPr>
          <p:cNvPr id="39939" name="Rectangle 3"/>
          <p:cNvSpPr>
            <a:spLocks noChangeArrowheads="1"/>
          </p:cNvSpPr>
          <p:nvPr/>
        </p:nvSpPr>
        <p:spPr bwMode="auto">
          <a:xfrm>
            <a:off x="0" y="930275"/>
            <a:ext cx="4648200" cy="5089525"/>
          </a:xfrm>
          <a:prstGeom prst="rect">
            <a:avLst/>
          </a:prstGeom>
          <a:noFill/>
          <a:ln w="9525">
            <a:noFill/>
            <a:miter lim="800000"/>
            <a:headEnd/>
            <a:tailEnd/>
          </a:ln>
        </p:spPr>
        <p:txBody>
          <a:bodyPr>
            <a:spAutoFit/>
          </a:bodyPr>
          <a:lstStyle/>
          <a:p>
            <a:pPr>
              <a:lnSpc>
                <a:spcPct val="120000"/>
              </a:lnSpc>
              <a:spcBef>
                <a:spcPct val="50000"/>
              </a:spcBef>
              <a:spcAft>
                <a:spcPct val="25000"/>
              </a:spcAft>
              <a:buClr>
                <a:srgbClr val="CCCC00"/>
              </a:buClr>
              <a:buSzPct val="180000"/>
            </a:pPr>
            <a:endParaRPr lang="en-GB" sz="1600">
              <a:solidFill>
                <a:srgbClr val="0000B4"/>
              </a:solidFill>
              <a:latin typeface="Tahoma" pitchFamily="34" charset="0"/>
            </a:endParaRPr>
          </a:p>
          <a:p>
            <a:pPr lvl="1">
              <a:lnSpc>
                <a:spcPct val="120000"/>
              </a:lnSpc>
              <a:spcBef>
                <a:spcPct val="50000"/>
              </a:spcBef>
              <a:spcAft>
                <a:spcPct val="25000"/>
              </a:spcAft>
              <a:buClr>
                <a:srgbClr val="BD0000"/>
              </a:buClr>
              <a:buSzPct val="130000"/>
              <a:buFont typeface="Wingdings" pitchFamily="2" charset="2"/>
              <a:buChar char="ü"/>
            </a:pPr>
            <a:r>
              <a:rPr lang="en-GB" sz="1600">
                <a:solidFill>
                  <a:srgbClr val="0000B4"/>
                </a:solidFill>
                <a:latin typeface="Tahoma" pitchFamily="34" charset="0"/>
              </a:rPr>
              <a:t>7 precision points/track (3 pixel+4 SCT)</a:t>
            </a:r>
          </a:p>
          <a:p>
            <a:pPr lvl="1">
              <a:lnSpc>
                <a:spcPct val="120000"/>
              </a:lnSpc>
              <a:spcBef>
                <a:spcPct val="50000"/>
              </a:spcBef>
              <a:spcAft>
                <a:spcPct val="25000"/>
              </a:spcAft>
              <a:buClr>
                <a:srgbClr val="BD0000"/>
              </a:buClr>
              <a:buSzPct val="130000"/>
              <a:buFont typeface="Wingdings" pitchFamily="2" charset="2"/>
              <a:buChar char="ü"/>
            </a:pPr>
            <a:r>
              <a:rPr lang="en-GB" sz="1600">
                <a:solidFill>
                  <a:srgbClr val="0000B4"/>
                </a:solidFill>
                <a:latin typeface="Tahoma" pitchFamily="34" charset="0"/>
              </a:rPr>
              <a:t>Each r-</a:t>
            </a:r>
            <a:r>
              <a:rPr lang="en-GB" sz="1600">
                <a:solidFill>
                  <a:srgbClr val="0000B4"/>
                </a:solidFill>
                <a:latin typeface="Symbol" pitchFamily="18" charset="2"/>
                <a:sym typeface="Symbol" pitchFamily="18" charset="2"/>
              </a:rPr>
              <a:t></a:t>
            </a:r>
            <a:r>
              <a:rPr lang="en-GB" sz="1600">
                <a:solidFill>
                  <a:srgbClr val="0000B4"/>
                </a:solidFill>
                <a:latin typeface="Tahoma" pitchFamily="34" charset="0"/>
              </a:rPr>
              <a:t> </a:t>
            </a:r>
            <a:r>
              <a:rPr lang="en-GB" sz="1200">
                <a:solidFill>
                  <a:srgbClr val="0000B4"/>
                </a:solidFill>
                <a:latin typeface="Tahoma" pitchFamily="34" charset="0"/>
              </a:rPr>
              <a:t>and</a:t>
            </a:r>
            <a:r>
              <a:rPr lang="en-GB" sz="1600">
                <a:solidFill>
                  <a:srgbClr val="0000B4"/>
                </a:solidFill>
                <a:latin typeface="Tahoma" pitchFamily="34" charset="0"/>
              </a:rPr>
              <a:t> z (40 mrad stereo in SCT)</a:t>
            </a:r>
          </a:p>
          <a:p>
            <a:pPr lvl="1">
              <a:lnSpc>
                <a:spcPct val="120000"/>
              </a:lnSpc>
              <a:spcBef>
                <a:spcPct val="50000"/>
              </a:spcBef>
              <a:spcAft>
                <a:spcPct val="25000"/>
              </a:spcAft>
              <a:buClr>
                <a:srgbClr val="BD0000"/>
              </a:buClr>
              <a:buSzPct val="130000"/>
              <a:buFont typeface="Wingdings" pitchFamily="2" charset="2"/>
              <a:buChar char="ü"/>
            </a:pPr>
            <a:r>
              <a:rPr lang="en-GB" sz="1600">
                <a:solidFill>
                  <a:srgbClr val="0000B4"/>
                </a:solidFill>
                <a:latin typeface="Tahoma" pitchFamily="34" charset="0"/>
              </a:rPr>
              <a:t>Up to 36 TRT straw hits</a:t>
            </a:r>
          </a:p>
          <a:p>
            <a:pPr lvl="1">
              <a:lnSpc>
                <a:spcPct val="120000"/>
              </a:lnSpc>
              <a:spcBef>
                <a:spcPct val="50000"/>
              </a:spcBef>
              <a:spcAft>
                <a:spcPct val="25000"/>
              </a:spcAft>
              <a:buClr>
                <a:srgbClr val="BD0000"/>
              </a:buClr>
              <a:buSzPct val="130000"/>
              <a:buFont typeface="Wingdings" pitchFamily="2" charset="2"/>
              <a:buChar char="ü"/>
            </a:pPr>
            <a:r>
              <a:rPr lang="en-GB" sz="1600">
                <a:solidFill>
                  <a:srgbClr val="0000B4"/>
                </a:solidFill>
                <a:latin typeface="Tahoma" pitchFamily="34" charset="0"/>
              </a:rPr>
              <a:t>Continuous tracking… optimised for       	tracking performance, not TR e-</a:t>
            </a:r>
          </a:p>
          <a:p>
            <a:pPr lvl="1">
              <a:lnSpc>
                <a:spcPct val="120000"/>
              </a:lnSpc>
              <a:spcBef>
                <a:spcPct val="50000"/>
              </a:spcBef>
              <a:spcAft>
                <a:spcPct val="25000"/>
              </a:spcAft>
              <a:buClr>
                <a:srgbClr val="BD0000"/>
              </a:buClr>
              <a:buSzPct val="130000"/>
              <a:buFont typeface="Wingdings" pitchFamily="2" charset="2"/>
              <a:buChar char="ü"/>
            </a:pPr>
            <a:r>
              <a:rPr lang="en-GB" sz="1600">
                <a:solidFill>
                  <a:srgbClr val="0000B4"/>
                </a:solidFill>
                <a:latin typeface="Symbol" pitchFamily="18" charset="2"/>
                <a:sym typeface="Symbol" pitchFamily="18" charset="2"/>
              </a:rPr>
              <a:t></a:t>
            </a:r>
            <a:r>
              <a:rPr lang="en-GB" sz="1600">
                <a:solidFill>
                  <a:srgbClr val="0000B4"/>
                </a:solidFill>
                <a:latin typeface="Tahoma" pitchFamily="34" charset="0"/>
              </a:rPr>
              <a:t> rejection up to 100 for 80% 		e-efficiency</a:t>
            </a:r>
          </a:p>
          <a:p>
            <a:pPr>
              <a:lnSpc>
                <a:spcPct val="120000"/>
              </a:lnSpc>
              <a:spcBef>
                <a:spcPct val="50000"/>
              </a:spcBef>
              <a:spcAft>
                <a:spcPct val="25000"/>
              </a:spcAft>
              <a:buClr>
                <a:srgbClr val="CCCC00"/>
              </a:buClr>
              <a:buSzPct val="180000"/>
              <a:buFontTx/>
              <a:buBlip>
                <a:blip r:embed="rId3"/>
              </a:buBlip>
            </a:pPr>
            <a:r>
              <a:rPr lang="en-US" sz="1600">
                <a:solidFill>
                  <a:srgbClr val="BD0000"/>
                </a:solidFill>
                <a:latin typeface="Tahoma" pitchFamily="34" charset="0"/>
                <a:sym typeface="UniversalMath1 BT" pitchFamily="18" charset="2"/>
              </a:rPr>
              <a:t>Needs to operate up to an integrated 	dose</a:t>
            </a:r>
            <a:br>
              <a:rPr lang="en-US" sz="1600">
                <a:solidFill>
                  <a:srgbClr val="BD0000"/>
                </a:solidFill>
                <a:latin typeface="Tahoma" pitchFamily="34" charset="0"/>
                <a:sym typeface="UniversalMath1 BT" pitchFamily="18" charset="2"/>
              </a:rPr>
            </a:br>
            <a:r>
              <a:rPr lang="en-US" sz="1600">
                <a:solidFill>
                  <a:srgbClr val="BD0000"/>
                </a:solidFill>
                <a:latin typeface="Tahoma" pitchFamily="34" charset="0"/>
                <a:sym typeface="UniversalMath1 BT" pitchFamily="18" charset="2"/>
              </a:rPr>
              <a:t>     between 10 and 60 Mrad</a:t>
            </a:r>
          </a:p>
          <a:p>
            <a:pPr>
              <a:lnSpc>
                <a:spcPct val="120000"/>
              </a:lnSpc>
              <a:spcBef>
                <a:spcPct val="50000"/>
              </a:spcBef>
              <a:spcAft>
                <a:spcPct val="25000"/>
              </a:spcAft>
              <a:buClr>
                <a:srgbClr val="CCCC00"/>
              </a:buClr>
              <a:buSzPct val="180000"/>
              <a:buFontTx/>
              <a:buBlip>
                <a:blip r:embed="rId3"/>
              </a:buBlip>
            </a:pPr>
            <a:r>
              <a:rPr lang="en-GB" sz="1600">
                <a:latin typeface="Tahoma" pitchFamily="34" charset="0"/>
              </a:rPr>
              <a:t>Hermetic coverage up to |</a:t>
            </a:r>
            <a:r>
              <a:rPr lang="en-GB" sz="1600">
                <a:latin typeface="Symbol" pitchFamily="18" charset="2"/>
                <a:sym typeface="Symbol" pitchFamily="18" charset="2"/>
              </a:rPr>
              <a:t></a:t>
            </a:r>
            <a:r>
              <a:rPr lang="en-GB" sz="1600">
                <a:latin typeface="Tahoma" pitchFamily="34" charset="0"/>
              </a:rPr>
              <a:t>|=2.5</a:t>
            </a:r>
          </a:p>
          <a:p>
            <a:pPr>
              <a:lnSpc>
                <a:spcPct val="120000"/>
              </a:lnSpc>
              <a:spcBef>
                <a:spcPct val="50000"/>
              </a:spcBef>
              <a:spcAft>
                <a:spcPct val="25000"/>
              </a:spcAft>
              <a:buClr>
                <a:srgbClr val="CCCC00"/>
              </a:buClr>
              <a:buSzPct val="180000"/>
              <a:buFontTx/>
              <a:buBlip>
                <a:blip r:embed="rId3"/>
              </a:buBlip>
            </a:pPr>
            <a:r>
              <a:rPr lang="en-GB" sz="1600">
                <a:solidFill>
                  <a:srgbClr val="0000FF"/>
                </a:solidFill>
                <a:latin typeface="Tahoma" pitchFamily="34" charset="0"/>
              </a:rPr>
              <a:t>B-tagging capability</a:t>
            </a:r>
            <a:endParaRPr lang="en-US" sz="1400">
              <a:solidFill>
                <a:schemeClr val="folHlink"/>
              </a:solidFill>
              <a:sym typeface="Symbol" pitchFamily="18" charset="2"/>
            </a:endParaRPr>
          </a:p>
        </p:txBody>
      </p:sp>
      <p:pic>
        <p:nvPicPr>
          <p:cNvPr id="39940" name="Picture 4" descr="9506025"/>
          <p:cNvPicPr>
            <a:picLocks noChangeAspect="1" noChangeArrowheads="1"/>
          </p:cNvPicPr>
          <p:nvPr/>
        </p:nvPicPr>
        <p:blipFill>
          <a:blip r:embed="rId4" cstate="print"/>
          <a:srcRect/>
          <a:stretch>
            <a:fillRect/>
          </a:stretch>
        </p:blipFill>
        <p:spPr bwMode="auto">
          <a:xfrm>
            <a:off x="4800600" y="1465263"/>
            <a:ext cx="4294188" cy="3559175"/>
          </a:xfrm>
          <a:prstGeom prst="rect">
            <a:avLst/>
          </a:prstGeom>
          <a:noFill/>
          <a:ln w="9525">
            <a:noFill/>
            <a:miter lim="800000"/>
            <a:headEnd/>
            <a:tailEnd/>
          </a:ln>
        </p:spPr>
      </p:pic>
      <p:sp>
        <p:nvSpPr>
          <p:cNvPr id="39941" name="Text Box 5"/>
          <p:cNvSpPr txBox="1">
            <a:spLocks noChangeArrowheads="1"/>
          </p:cNvSpPr>
          <p:nvPr/>
        </p:nvSpPr>
        <p:spPr bwMode="auto">
          <a:xfrm>
            <a:off x="6881813" y="5287963"/>
            <a:ext cx="1952625" cy="641350"/>
          </a:xfrm>
          <a:prstGeom prst="rect">
            <a:avLst/>
          </a:prstGeom>
          <a:noFill/>
          <a:ln w="9525">
            <a:noFill/>
            <a:miter lim="800000"/>
            <a:headEnd/>
            <a:tailEnd/>
          </a:ln>
        </p:spPr>
        <p:txBody>
          <a:bodyPr>
            <a:spAutoFit/>
          </a:bodyPr>
          <a:lstStyle/>
          <a:p>
            <a:pPr>
              <a:spcBef>
                <a:spcPct val="50000"/>
              </a:spcBef>
            </a:pPr>
            <a:r>
              <a:rPr lang="en-US" i="1">
                <a:solidFill>
                  <a:srgbClr val="0000B4"/>
                </a:solidFill>
                <a:latin typeface="Tahoma" pitchFamily="34" charset="0"/>
              </a:rPr>
              <a:t>TRT continuous tracking</a:t>
            </a:r>
            <a:endParaRPr lang="en-US"/>
          </a:p>
        </p:txBody>
      </p:sp>
      <p:sp>
        <p:nvSpPr>
          <p:cNvPr id="39942" name="Line 6"/>
          <p:cNvSpPr>
            <a:spLocks noChangeShapeType="1"/>
          </p:cNvSpPr>
          <p:nvPr/>
        </p:nvSpPr>
        <p:spPr bwMode="auto">
          <a:xfrm flipV="1">
            <a:off x="7519988" y="4006850"/>
            <a:ext cx="608012" cy="1281113"/>
          </a:xfrm>
          <a:prstGeom prst="line">
            <a:avLst/>
          </a:prstGeom>
          <a:noFill/>
          <a:ln w="22225">
            <a:solidFill>
              <a:schemeClr val="tx1"/>
            </a:solidFill>
            <a:round/>
            <a:headEnd/>
            <a:tailEnd type="triangle" w="med" len="med"/>
          </a:ln>
        </p:spPr>
        <p:txBody>
          <a:bodyPr wrap="none" anchor="ctr"/>
          <a:lstStyle/>
          <a:p>
            <a:endParaRPr lang="cs-CZ"/>
          </a:p>
        </p:txBody>
      </p:sp>
      <p:sp>
        <p:nvSpPr>
          <p:cNvPr id="39943" name="Text Box 7"/>
          <p:cNvSpPr txBox="1">
            <a:spLocks noChangeArrowheads="1"/>
          </p:cNvSpPr>
          <p:nvPr/>
        </p:nvSpPr>
        <p:spPr bwMode="auto">
          <a:xfrm>
            <a:off x="4664075" y="5556250"/>
            <a:ext cx="2078038" cy="641350"/>
          </a:xfrm>
          <a:prstGeom prst="rect">
            <a:avLst/>
          </a:prstGeom>
          <a:noFill/>
          <a:ln w="9525">
            <a:noFill/>
            <a:miter lim="800000"/>
            <a:headEnd/>
            <a:tailEnd/>
          </a:ln>
        </p:spPr>
        <p:txBody>
          <a:bodyPr>
            <a:spAutoFit/>
          </a:bodyPr>
          <a:lstStyle/>
          <a:p>
            <a:pPr>
              <a:spcBef>
                <a:spcPct val="50000"/>
              </a:spcBef>
            </a:pPr>
            <a:r>
              <a:rPr lang="en-US" i="1">
                <a:solidFill>
                  <a:srgbClr val="0000B4"/>
                </a:solidFill>
                <a:latin typeface="Tahoma" pitchFamily="34" charset="0"/>
              </a:rPr>
              <a:t>Pixel, SCT precision tracking</a:t>
            </a:r>
            <a:endParaRPr lang="en-US"/>
          </a:p>
        </p:txBody>
      </p:sp>
      <p:sp>
        <p:nvSpPr>
          <p:cNvPr id="39944" name="Line 8"/>
          <p:cNvSpPr>
            <a:spLocks noChangeShapeType="1"/>
          </p:cNvSpPr>
          <p:nvPr/>
        </p:nvSpPr>
        <p:spPr bwMode="auto">
          <a:xfrm flipV="1">
            <a:off x="5975350" y="3509963"/>
            <a:ext cx="766763" cy="2046287"/>
          </a:xfrm>
          <a:prstGeom prst="line">
            <a:avLst/>
          </a:prstGeom>
          <a:noFill/>
          <a:ln w="22225">
            <a:solidFill>
              <a:schemeClr val="tx1"/>
            </a:solidFill>
            <a:round/>
            <a:headEnd/>
            <a:tailEnd type="triangle" w="med" len="med"/>
          </a:ln>
        </p:spPr>
        <p:txBody>
          <a:bodyPr wrap="none" anchor="ctr"/>
          <a:lstStyle/>
          <a:p>
            <a:endParaRPr lang="cs-CZ"/>
          </a:p>
        </p:txBody>
      </p:sp>
      <p:sp>
        <p:nvSpPr>
          <p:cNvPr id="39945" name="Rectangle 10"/>
          <p:cNvSpPr>
            <a:spLocks noChangeArrowheads="1"/>
          </p:cNvSpPr>
          <p:nvPr/>
        </p:nvSpPr>
        <p:spPr bwMode="auto">
          <a:xfrm>
            <a:off x="0" y="762000"/>
            <a:ext cx="5927725" cy="422275"/>
          </a:xfrm>
          <a:prstGeom prst="rect">
            <a:avLst/>
          </a:prstGeom>
          <a:noFill/>
          <a:ln w="9525">
            <a:noFill/>
            <a:miter lim="800000"/>
            <a:headEnd/>
            <a:tailEnd/>
          </a:ln>
        </p:spPr>
        <p:txBody>
          <a:bodyPr>
            <a:spAutoFit/>
          </a:bodyPr>
          <a:lstStyle/>
          <a:p>
            <a:pPr>
              <a:lnSpc>
                <a:spcPct val="120000"/>
              </a:lnSpc>
              <a:spcBef>
                <a:spcPct val="50000"/>
              </a:spcBef>
              <a:spcAft>
                <a:spcPct val="25000"/>
              </a:spcAft>
              <a:buClr>
                <a:srgbClr val="CCCC00"/>
              </a:buClr>
              <a:buSzPct val="180000"/>
              <a:buFontTx/>
              <a:buBlip>
                <a:blip r:embed="rId3"/>
              </a:buBlip>
            </a:pPr>
            <a:r>
              <a:rPr lang="en-US" i="1">
                <a:latin typeface="Tahoma" pitchFamily="34" charset="0"/>
              </a:rPr>
              <a:t>Patter recognition </a:t>
            </a:r>
            <a:r>
              <a:rPr lang="en-GB" i="1">
                <a:latin typeface="Tahoma" pitchFamily="34" charset="0"/>
              </a:rPr>
              <a:t>challenging: high track density</a:t>
            </a:r>
            <a:r>
              <a:rPr lang="en-GB" sz="1600">
                <a:solidFill>
                  <a:srgbClr val="0000B4"/>
                </a:solidFill>
                <a:latin typeface="Tahoma" pitchFamily="34" charset="0"/>
              </a:rPr>
              <a:t> </a:t>
            </a:r>
          </a:p>
        </p:txBody>
      </p:sp>
      <p:sp>
        <p:nvSpPr>
          <p:cNvPr id="39946" name="Zástupný symbol pro datum 9"/>
          <p:cNvSpPr>
            <a:spLocks noGrp="1"/>
          </p:cNvSpPr>
          <p:nvPr>
            <p:ph type="dt" sz="quarter" idx="10"/>
          </p:nvPr>
        </p:nvSpPr>
        <p:spPr>
          <a:noFill/>
        </p:spPr>
        <p:txBody>
          <a:bodyPr/>
          <a:lstStyle/>
          <a:p>
            <a:r>
              <a:rPr lang="cs-CZ" smtClean="0"/>
              <a:t>7.12.2010</a:t>
            </a:r>
            <a:endParaRPr lang="en-US" smtClean="0"/>
          </a:p>
        </p:txBody>
      </p:sp>
      <p:sp>
        <p:nvSpPr>
          <p:cNvPr id="39947" name="Zástupný symbol pro číslo snímku 10"/>
          <p:cNvSpPr>
            <a:spLocks noGrp="1"/>
          </p:cNvSpPr>
          <p:nvPr>
            <p:ph type="sldNum" sz="quarter" idx="12"/>
          </p:nvPr>
        </p:nvSpPr>
        <p:spPr>
          <a:noFill/>
        </p:spPr>
        <p:txBody>
          <a:bodyPr/>
          <a:lstStyle/>
          <a:p>
            <a:fld id="{CB24F1E7-FD63-4285-A1D4-B59B594F2973}" type="slidenum">
              <a:rPr lang="en-US" smtClean="0"/>
              <a:pPr/>
              <a:t>66</a:t>
            </a:fld>
            <a:endParaRPr lang="en-US" smtClean="0"/>
          </a:p>
        </p:txBody>
      </p:sp>
      <p:sp>
        <p:nvSpPr>
          <p:cNvPr id="39948" name="Zástupný symbol pro zápatí 11"/>
          <p:cNvSpPr>
            <a:spLocks noGrp="1"/>
          </p:cNvSpPr>
          <p:nvPr>
            <p:ph type="ftr" sz="quarter" idx="11"/>
          </p:nvPr>
        </p:nvSpPr>
        <p:spPr>
          <a:noFill/>
        </p:spPr>
        <p:txBody>
          <a:bodyPr/>
          <a:lstStyle/>
          <a:p>
            <a:r>
              <a:rPr lang="en-US" smtClean="0"/>
              <a:t>S.Nemecek:  Experiment ATLAS - first year of collisions</a:t>
            </a:r>
            <a:endParaRPr lang="en-US"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2"/>
          </p:nvPr>
        </p:nvSpPr>
        <p:spPr>
          <a:noFill/>
        </p:spPr>
        <p:txBody>
          <a:bodyPr/>
          <a:lstStyle/>
          <a:p>
            <a:endParaRPr lang="en-US" smtClean="0"/>
          </a:p>
          <a:p>
            <a:fld id="{038D7308-0484-4B16-BD61-B02BB7690DAB}" type="slidenum">
              <a:rPr lang="en-US" sz="1000" smtClean="0"/>
              <a:pPr/>
              <a:t>7</a:t>
            </a:fld>
            <a:endParaRPr lang="en-US" sz="1000" smtClean="0"/>
          </a:p>
        </p:txBody>
      </p:sp>
      <p:sp>
        <p:nvSpPr>
          <p:cNvPr id="601090" name="Text Box 2"/>
          <p:cNvSpPr txBox="1">
            <a:spLocks noChangeArrowheads="1"/>
          </p:cNvSpPr>
          <p:nvPr/>
        </p:nvSpPr>
        <p:spPr bwMode="auto">
          <a:xfrm>
            <a:off x="115888" y="11113"/>
            <a:ext cx="1141412" cy="588962"/>
          </a:xfrm>
          <a:prstGeom prst="rect">
            <a:avLst/>
          </a:prstGeom>
          <a:solidFill>
            <a:srgbClr val="CCCC00"/>
          </a:solidFill>
          <a:ln w="9525">
            <a:solidFill>
              <a:schemeClr val="tx1"/>
            </a:solidFill>
            <a:miter lim="800000"/>
            <a:headEnd/>
            <a:tailEnd/>
          </a:ln>
          <a:effectLst/>
        </p:spPr>
        <p:txBody>
          <a:bodyPr wrap="none">
            <a:spAutoFit/>
          </a:bodyPr>
          <a:lstStyle/>
          <a:p>
            <a:pPr eaLnBrk="0" hangingPunct="0">
              <a:defRPr/>
            </a:pPr>
            <a:r>
              <a:rPr lang="en-US" sz="3200" b="1">
                <a:solidFill>
                  <a:schemeClr val="tx2"/>
                </a:solidFill>
              </a:rPr>
              <a:t>LHC</a:t>
            </a:r>
            <a:r>
              <a:rPr lang="en-US" sz="3200" b="1">
                <a:solidFill>
                  <a:schemeClr val="accent2"/>
                </a:solidFill>
                <a:effectLst>
                  <a:outerShdw blurRad="38100" dist="38100" dir="2700000" algn="tl">
                    <a:srgbClr val="000000"/>
                  </a:outerShdw>
                </a:effectLst>
              </a:rPr>
              <a:t> </a:t>
            </a:r>
          </a:p>
        </p:txBody>
      </p:sp>
      <p:sp>
        <p:nvSpPr>
          <p:cNvPr id="25604" name="Text Box 3"/>
          <p:cNvSpPr txBox="1">
            <a:spLocks noChangeArrowheads="1"/>
          </p:cNvSpPr>
          <p:nvPr/>
        </p:nvSpPr>
        <p:spPr bwMode="auto">
          <a:xfrm>
            <a:off x="1536700" y="71438"/>
            <a:ext cx="6654800" cy="1603375"/>
          </a:xfrm>
          <a:prstGeom prst="rect">
            <a:avLst/>
          </a:prstGeom>
          <a:noFill/>
          <a:ln w="9525">
            <a:noFill/>
            <a:miter lim="800000"/>
            <a:headEnd/>
            <a:tailEnd/>
          </a:ln>
        </p:spPr>
        <p:txBody>
          <a:bodyPr wrap="none">
            <a:spAutoFit/>
          </a:bodyPr>
          <a:lstStyle/>
          <a:p>
            <a:pPr eaLnBrk="0" hangingPunct="0">
              <a:buFontTx/>
              <a:buChar char="•"/>
            </a:pPr>
            <a:r>
              <a:rPr lang="en-US" b="1">
                <a:sym typeface="Symbol" pitchFamily="18" charset="2"/>
              </a:rPr>
              <a:t>  </a:t>
            </a:r>
            <a:r>
              <a:rPr lang="en-US" sz="1600" b="1">
                <a:solidFill>
                  <a:srgbClr val="669900"/>
                </a:solidFill>
                <a:sym typeface="Symbol" pitchFamily="18" charset="2"/>
              </a:rPr>
              <a:t>s = 14 TeV</a:t>
            </a:r>
            <a:r>
              <a:rPr lang="en-US" b="1">
                <a:sym typeface="Symbol" pitchFamily="18" charset="2"/>
              </a:rPr>
              <a:t>                       </a:t>
            </a:r>
            <a:r>
              <a:rPr lang="en-US" sz="1400" b="1">
                <a:sym typeface="Symbol" pitchFamily="18" charset="2"/>
              </a:rPr>
              <a:t>(7 </a:t>
            </a:r>
            <a:r>
              <a:rPr lang="cs-CZ" sz="1400" b="1">
                <a:sym typeface="Symbol" pitchFamily="18" charset="2"/>
              </a:rPr>
              <a:t>krát víc, než dosud existující TEVATRON)</a:t>
            </a:r>
            <a:endParaRPr lang="en-US" sz="1400" b="1">
              <a:sym typeface="Symbol" pitchFamily="18" charset="2"/>
            </a:endParaRPr>
          </a:p>
          <a:p>
            <a:pPr eaLnBrk="0" hangingPunct="0"/>
            <a:r>
              <a:rPr lang="en-US" sz="1600" b="1">
                <a:sym typeface="Symbol" pitchFamily="18" charset="2"/>
              </a:rPr>
              <a:t>   </a:t>
            </a:r>
            <a:r>
              <a:rPr lang="cs-CZ" sz="1600" b="1">
                <a:solidFill>
                  <a:srgbClr val="009900"/>
                </a:solidFill>
              </a:rPr>
              <a:t>hledání nových </a:t>
            </a:r>
            <a:r>
              <a:rPr lang="en-US" sz="1600" b="1">
                <a:solidFill>
                  <a:srgbClr val="009900"/>
                </a:solidFill>
              </a:rPr>
              <a:t> </a:t>
            </a:r>
            <a:r>
              <a:rPr lang="cs-CZ" sz="1600" b="1">
                <a:solidFill>
                  <a:schemeClr val="tx2"/>
                </a:solidFill>
              </a:rPr>
              <a:t>těžkých částic</a:t>
            </a:r>
            <a:r>
              <a:rPr lang="en-US" sz="1600" b="1">
                <a:solidFill>
                  <a:schemeClr val="tx2"/>
                </a:solidFill>
              </a:rPr>
              <a:t> </a:t>
            </a:r>
            <a:r>
              <a:rPr lang="en-US" sz="1600" b="1">
                <a:solidFill>
                  <a:srgbClr val="009900"/>
                </a:solidFill>
              </a:rPr>
              <a:t> </a:t>
            </a:r>
            <a:r>
              <a:rPr lang="cs-CZ" sz="1600" b="1">
                <a:solidFill>
                  <a:srgbClr val="009900"/>
                </a:solidFill>
              </a:rPr>
              <a:t>až do hmoty</a:t>
            </a:r>
            <a:r>
              <a:rPr lang="en-US" sz="1600" b="1">
                <a:solidFill>
                  <a:srgbClr val="009900"/>
                </a:solidFill>
              </a:rPr>
              <a:t>  </a:t>
            </a:r>
            <a:r>
              <a:rPr lang="en-US" sz="1600" b="1">
                <a:solidFill>
                  <a:srgbClr val="669900"/>
                </a:solidFill>
              </a:rPr>
              <a:t>m ~ 5 TeV</a:t>
            </a:r>
          </a:p>
          <a:p>
            <a:pPr eaLnBrk="0" hangingPunct="0"/>
            <a:endParaRPr lang="en-US" sz="1600" b="1">
              <a:solidFill>
                <a:srgbClr val="669900"/>
              </a:solidFill>
            </a:endParaRPr>
          </a:p>
          <a:p>
            <a:pPr eaLnBrk="0" hangingPunct="0">
              <a:buFontTx/>
              <a:buChar char="•"/>
            </a:pPr>
            <a:r>
              <a:rPr lang="en-US" b="1">
                <a:sym typeface="Symbol" pitchFamily="18" charset="2"/>
              </a:rPr>
              <a:t>  </a:t>
            </a:r>
            <a:r>
              <a:rPr lang="en-US" sz="1600" b="1">
                <a:solidFill>
                  <a:srgbClr val="CC0000"/>
                </a:solidFill>
                <a:sym typeface="Symbol" pitchFamily="18" charset="2"/>
              </a:rPr>
              <a:t>L</a:t>
            </a:r>
            <a:r>
              <a:rPr lang="en-US" sz="1600" b="1" baseline="-25000">
                <a:solidFill>
                  <a:srgbClr val="CC0000"/>
                </a:solidFill>
                <a:sym typeface="Symbol" pitchFamily="18" charset="2"/>
              </a:rPr>
              <a:t>design</a:t>
            </a:r>
            <a:r>
              <a:rPr lang="en-US" sz="1600" b="1">
                <a:solidFill>
                  <a:srgbClr val="CC0000"/>
                </a:solidFill>
                <a:sym typeface="Symbol" pitchFamily="18" charset="2"/>
              </a:rPr>
              <a:t> = 10</a:t>
            </a:r>
            <a:r>
              <a:rPr lang="en-US" sz="1600" b="1" baseline="30000">
                <a:solidFill>
                  <a:srgbClr val="CC0000"/>
                </a:solidFill>
                <a:sym typeface="Symbol" pitchFamily="18" charset="2"/>
              </a:rPr>
              <a:t>34</a:t>
            </a:r>
            <a:r>
              <a:rPr lang="en-US" sz="1600" b="1">
                <a:solidFill>
                  <a:srgbClr val="CC0000"/>
                </a:solidFill>
                <a:sym typeface="Symbol" pitchFamily="18" charset="2"/>
              </a:rPr>
              <a:t> cm</a:t>
            </a:r>
            <a:r>
              <a:rPr lang="en-US" sz="1600" b="1" baseline="30000">
                <a:solidFill>
                  <a:srgbClr val="CC0000"/>
                </a:solidFill>
                <a:sym typeface="Symbol" pitchFamily="18" charset="2"/>
              </a:rPr>
              <a:t>-2</a:t>
            </a:r>
            <a:r>
              <a:rPr lang="en-US" sz="1600" b="1">
                <a:solidFill>
                  <a:srgbClr val="CC0000"/>
                </a:solidFill>
                <a:sym typeface="Symbol" pitchFamily="18" charset="2"/>
              </a:rPr>
              <a:t> s</a:t>
            </a:r>
            <a:r>
              <a:rPr lang="en-US" sz="1600" b="1" baseline="30000">
                <a:solidFill>
                  <a:srgbClr val="CC0000"/>
                </a:solidFill>
                <a:sym typeface="Symbol" pitchFamily="18" charset="2"/>
              </a:rPr>
              <a:t>-1                 </a:t>
            </a:r>
            <a:r>
              <a:rPr lang="en-US" sz="1400" b="1">
                <a:sym typeface="Symbol" pitchFamily="18" charset="2"/>
              </a:rPr>
              <a:t>(~ </a:t>
            </a:r>
            <a:r>
              <a:rPr lang="cs-CZ" sz="1400" b="1">
                <a:sym typeface="Symbol" pitchFamily="18" charset="2"/>
              </a:rPr>
              <a:t> 100 krát ví</a:t>
            </a:r>
            <a:r>
              <a:rPr lang="en-US" sz="1400" b="1">
                <a:sym typeface="Symbol" pitchFamily="18" charset="2"/>
              </a:rPr>
              <a:t>c ne</a:t>
            </a:r>
            <a:r>
              <a:rPr lang="cs-CZ" sz="1400" b="1">
                <a:sym typeface="Symbol" pitchFamily="18" charset="2"/>
              </a:rPr>
              <a:t>ž na</a:t>
            </a:r>
            <a:r>
              <a:rPr lang="en-US" sz="1400" b="1">
                <a:sym typeface="Symbol" pitchFamily="18" charset="2"/>
              </a:rPr>
              <a:t> Tevatron</a:t>
            </a:r>
            <a:r>
              <a:rPr lang="cs-CZ" sz="1400" b="1">
                <a:sym typeface="Symbol" pitchFamily="18" charset="2"/>
              </a:rPr>
              <a:t>u </a:t>
            </a:r>
            <a:r>
              <a:rPr lang="en-US" sz="1400" b="1">
                <a:sym typeface="Symbol" pitchFamily="18" charset="2"/>
              </a:rPr>
              <a:t>) </a:t>
            </a:r>
            <a:endParaRPr lang="en-US" sz="1600" b="1" baseline="30000">
              <a:solidFill>
                <a:srgbClr val="CC0000"/>
              </a:solidFill>
              <a:sym typeface="Symbol" pitchFamily="18" charset="2"/>
            </a:endParaRPr>
          </a:p>
          <a:p>
            <a:pPr eaLnBrk="0" hangingPunct="0"/>
            <a:r>
              <a:rPr lang="en-US" sz="2000" b="1">
                <a:sym typeface="Symbol" pitchFamily="18" charset="2"/>
              </a:rPr>
              <a:t>  </a:t>
            </a:r>
            <a:r>
              <a:rPr lang="en-US" sz="1600" b="1">
                <a:sym typeface="Symbol" pitchFamily="18" charset="2"/>
              </a:rPr>
              <a:t> </a:t>
            </a:r>
            <a:r>
              <a:rPr lang="cs-CZ" sz="1600" b="1">
                <a:solidFill>
                  <a:srgbClr val="CC0000"/>
                </a:solidFill>
              </a:rPr>
              <a:t>hledání </a:t>
            </a:r>
            <a:r>
              <a:rPr lang="en-US" sz="1600" b="1">
                <a:solidFill>
                  <a:srgbClr val="CC0000"/>
                </a:solidFill>
              </a:rPr>
              <a:t> </a:t>
            </a:r>
            <a:r>
              <a:rPr lang="cs-CZ" sz="1600" b="1">
                <a:solidFill>
                  <a:schemeClr val="tx2"/>
                </a:solidFill>
              </a:rPr>
              <a:t>vzácných </a:t>
            </a:r>
            <a:r>
              <a:rPr lang="en-US" sz="1600" b="1">
                <a:solidFill>
                  <a:schemeClr val="tx2"/>
                </a:solidFill>
              </a:rPr>
              <a:t>proces</a:t>
            </a:r>
            <a:r>
              <a:rPr lang="cs-CZ" sz="1600" b="1">
                <a:solidFill>
                  <a:schemeClr val="tx2"/>
                </a:solidFill>
              </a:rPr>
              <a:t>ů       </a:t>
            </a:r>
            <a:r>
              <a:rPr lang="en-US" sz="1600" b="1">
                <a:solidFill>
                  <a:srgbClr val="CC0000"/>
                </a:solidFill>
              </a:rPr>
              <a:t> </a:t>
            </a:r>
            <a:r>
              <a:rPr lang="cs-CZ" sz="1600" b="1">
                <a:solidFill>
                  <a:srgbClr val="CC0000"/>
                </a:solidFill>
              </a:rPr>
              <a:t>     malé </a:t>
            </a:r>
            <a:r>
              <a:rPr lang="en-US" sz="1600" b="1">
                <a:solidFill>
                  <a:srgbClr val="CC0000"/>
                </a:solidFill>
              </a:rPr>
              <a:t> </a:t>
            </a:r>
            <a:r>
              <a:rPr lang="en-US" sz="1600" b="1">
                <a:solidFill>
                  <a:srgbClr val="CC0000"/>
                </a:solidFill>
                <a:latin typeface="Symbol" pitchFamily="18" charset="2"/>
              </a:rPr>
              <a:t>s</a:t>
            </a:r>
            <a:r>
              <a:rPr lang="en-US" sz="1600" b="1">
                <a:solidFill>
                  <a:srgbClr val="CC0000"/>
                </a:solidFill>
              </a:rPr>
              <a:t>   (N = L</a:t>
            </a:r>
            <a:r>
              <a:rPr lang="en-US" sz="1600" b="1">
                <a:solidFill>
                  <a:srgbClr val="CC0000"/>
                </a:solidFill>
                <a:latin typeface="Symbol" pitchFamily="18" charset="2"/>
              </a:rPr>
              <a:t>s</a:t>
            </a:r>
            <a:r>
              <a:rPr lang="en-US" sz="1600" b="1">
                <a:solidFill>
                  <a:srgbClr val="CC0000"/>
                </a:solidFill>
              </a:rPr>
              <a:t> )</a:t>
            </a:r>
          </a:p>
          <a:p>
            <a:pPr eaLnBrk="0" hangingPunct="0"/>
            <a:endParaRPr lang="en-US" sz="1600" b="1" baseline="30000">
              <a:solidFill>
                <a:srgbClr val="CC0000"/>
              </a:solidFill>
              <a:sym typeface="Symbol" pitchFamily="18" charset="2"/>
            </a:endParaRPr>
          </a:p>
        </p:txBody>
      </p:sp>
      <p:sp>
        <p:nvSpPr>
          <p:cNvPr id="25605" name="Text Box 4"/>
          <p:cNvSpPr txBox="1">
            <a:spLocks noChangeArrowheads="1"/>
          </p:cNvSpPr>
          <p:nvPr/>
        </p:nvSpPr>
        <p:spPr bwMode="auto">
          <a:xfrm>
            <a:off x="5637212" y="6172200"/>
            <a:ext cx="1525588" cy="590550"/>
          </a:xfrm>
          <a:prstGeom prst="rect">
            <a:avLst/>
          </a:prstGeom>
          <a:solidFill>
            <a:srgbClr val="CCCCFF"/>
          </a:solidFill>
          <a:ln w="9525">
            <a:solidFill>
              <a:schemeClr val="tx1"/>
            </a:solidFill>
            <a:miter lim="800000"/>
            <a:headEnd/>
            <a:tailEnd/>
          </a:ln>
        </p:spPr>
        <p:txBody>
          <a:bodyPr wrap="none">
            <a:spAutoFit/>
          </a:bodyPr>
          <a:lstStyle/>
          <a:p>
            <a:pPr eaLnBrk="0" hangingPunct="0"/>
            <a:r>
              <a:rPr lang="en-US" sz="1600" b="1" dirty="0" err="1"/>
              <a:t>LHCb</a:t>
            </a:r>
            <a:r>
              <a:rPr lang="en-US" sz="1600" b="1" dirty="0"/>
              <a:t> : </a:t>
            </a:r>
          </a:p>
          <a:p>
            <a:pPr eaLnBrk="0" hangingPunct="0"/>
            <a:r>
              <a:rPr lang="en-US" sz="1600" b="1" dirty="0"/>
              <a:t>pp, B-physics</a:t>
            </a:r>
          </a:p>
        </p:txBody>
      </p:sp>
      <p:pic>
        <p:nvPicPr>
          <p:cNvPr id="25606" name="Picture 5" descr="LHCUnderA"/>
          <p:cNvPicPr>
            <a:picLocks noChangeAspect="1" noChangeArrowheads="1"/>
          </p:cNvPicPr>
          <p:nvPr/>
        </p:nvPicPr>
        <p:blipFill>
          <a:blip r:embed="rId3" cstate="print"/>
          <a:srcRect/>
          <a:stretch>
            <a:fillRect/>
          </a:stretch>
        </p:blipFill>
        <p:spPr bwMode="auto">
          <a:xfrm>
            <a:off x="1022350" y="1676400"/>
            <a:ext cx="6445250" cy="4554538"/>
          </a:xfrm>
          <a:prstGeom prst="rect">
            <a:avLst/>
          </a:prstGeom>
          <a:noFill/>
          <a:ln w="9525">
            <a:noFill/>
            <a:miter lim="800000"/>
            <a:headEnd/>
            <a:tailEnd/>
          </a:ln>
        </p:spPr>
      </p:pic>
      <p:sp>
        <p:nvSpPr>
          <p:cNvPr id="25607" name="Line 6"/>
          <p:cNvSpPr>
            <a:spLocks noChangeShapeType="1"/>
          </p:cNvSpPr>
          <p:nvPr/>
        </p:nvSpPr>
        <p:spPr bwMode="auto">
          <a:xfrm flipV="1">
            <a:off x="838200" y="5011738"/>
            <a:ext cx="685800" cy="457200"/>
          </a:xfrm>
          <a:prstGeom prst="line">
            <a:avLst/>
          </a:prstGeom>
          <a:noFill/>
          <a:ln w="28575">
            <a:solidFill>
              <a:schemeClr val="tx1"/>
            </a:solidFill>
            <a:round/>
            <a:headEnd/>
            <a:tailEnd type="triangle" w="med" len="med"/>
          </a:ln>
        </p:spPr>
        <p:txBody>
          <a:bodyPr/>
          <a:lstStyle/>
          <a:p>
            <a:endParaRPr lang="cs-CZ"/>
          </a:p>
        </p:txBody>
      </p:sp>
      <p:sp>
        <p:nvSpPr>
          <p:cNvPr id="25608" name="Line 7"/>
          <p:cNvSpPr>
            <a:spLocks noChangeShapeType="1"/>
          </p:cNvSpPr>
          <p:nvPr/>
        </p:nvSpPr>
        <p:spPr bwMode="auto">
          <a:xfrm flipH="1" flipV="1">
            <a:off x="5715000" y="5697538"/>
            <a:ext cx="76200" cy="533400"/>
          </a:xfrm>
          <a:prstGeom prst="line">
            <a:avLst/>
          </a:prstGeom>
          <a:noFill/>
          <a:ln w="28575">
            <a:solidFill>
              <a:schemeClr val="tx1"/>
            </a:solidFill>
            <a:round/>
            <a:headEnd/>
            <a:tailEnd type="triangle" w="med" len="med"/>
          </a:ln>
        </p:spPr>
        <p:txBody>
          <a:bodyPr/>
          <a:lstStyle/>
          <a:p>
            <a:endParaRPr lang="cs-CZ"/>
          </a:p>
        </p:txBody>
      </p:sp>
      <p:sp>
        <p:nvSpPr>
          <p:cNvPr id="25609" name="Rectangle 8"/>
          <p:cNvSpPr>
            <a:spLocks noChangeArrowheads="1"/>
          </p:cNvSpPr>
          <p:nvPr/>
        </p:nvSpPr>
        <p:spPr bwMode="auto">
          <a:xfrm>
            <a:off x="1219200" y="1887538"/>
            <a:ext cx="1371600" cy="381000"/>
          </a:xfrm>
          <a:prstGeom prst="rect">
            <a:avLst/>
          </a:prstGeom>
          <a:solidFill>
            <a:schemeClr val="bg1"/>
          </a:solidFill>
          <a:ln w="9525">
            <a:noFill/>
            <a:miter lim="800000"/>
            <a:headEnd/>
            <a:tailEnd/>
          </a:ln>
        </p:spPr>
        <p:txBody>
          <a:bodyPr wrap="none" anchor="ctr"/>
          <a:lstStyle/>
          <a:p>
            <a:endParaRPr lang="cs-CZ"/>
          </a:p>
        </p:txBody>
      </p:sp>
      <p:sp>
        <p:nvSpPr>
          <p:cNvPr id="25610" name="Text Box 9"/>
          <p:cNvSpPr txBox="1">
            <a:spLocks noChangeArrowheads="1"/>
          </p:cNvSpPr>
          <p:nvPr/>
        </p:nvSpPr>
        <p:spPr bwMode="auto">
          <a:xfrm>
            <a:off x="249238" y="5483225"/>
            <a:ext cx="1243012" cy="590550"/>
          </a:xfrm>
          <a:prstGeom prst="rect">
            <a:avLst/>
          </a:prstGeom>
          <a:solidFill>
            <a:srgbClr val="CCCCFF"/>
          </a:solidFill>
          <a:ln w="9525">
            <a:solidFill>
              <a:schemeClr val="tx1"/>
            </a:solidFill>
            <a:miter lim="800000"/>
            <a:headEnd/>
            <a:tailEnd/>
          </a:ln>
        </p:spPr>
        <p:txBody>
          <a:bodyPr wrap="none">
            <a:spAutoFit/>
          </a:bodyPr>
          <a:lstStyle/>
          <a:p>
            <a:pPr eaLnBrk="0" hangingPunct="0"/>
            <a:r>
              <a:rPr lang="en-US" sz="1600" b="1"/>
              <a:t>ALICE : </a:t>
            </a:r>
          </a:p>
          <a:p>
            <a:pPr eaLnBrk="0" hangingPunct="0"/>
            <a:r>
              <a:rPr lang="en-US" sz="1600" b="1"/>
              <a:t>heavy ions</a:t>
            </a:r>
          </a:p>
        </p:txBody>
      </p:sp>
      <p:sp>
        <p:nvSpPr>
          <p:cNvPr id="25611" name="Rectangle 10"/>
          <p:cNvSpPr>
            <a:spLocks noChangeArrowheads="1"/>
          </p:cNvSpPr>
          <p:nvPr/>
        </p:nvSpPr>
        <p:spPr bwMode="auto">
          <a:xfrm>
            <a:off x="5257800" y="1811338"/>
            <a:ext cx="1905000" cy="381000"/>
          </a:xfrm>
          <a:prstGeom prst="rect">
            <a:avLst/>
          </a:prstGeom>
          <a:solidFill>
            <a:schemeClr val="bg1"/>
          </a:solidFill>
          <a:ln w="9525">
            <a:noFill/>
            <a:miter lim="800000"/>
            <a:headEnd/>
            <a:tailEnd/>
          </a:ln>
        </p:spPr>
        <p:txBody>
          <a:bodyPr wrap="none" anchor="ctr"/>
          <a:lstStyle/>
          <a:p>
            <a:endParaRPr lang="cs-CZ"/>
          </a:p>
        </p:txBody>
      </p:sp>
      <p:sp>
        <p:nvSpPr>
          <p:cNvPr id="601099" name="Text Box 11"/>
          <p:cNvSpPr txBox="1">
            <a:spLocks noChangeArrowheads="1"/>
          </p:cNvSpPr>
          <p:nvPr/>
        </p:nvSpPr>
        <p:spPr bwMode="auto">
          <a:xfrm>
            <a:off x="7050088" y="2130425"/>
            <a:ext cx="2135187" cy="590550"/>
          </a:xfrm>
          <a:prstGeom prst="rect">
            <a:avLst/>
          </a:prstGeom>
          <a:solidFill>
            <a:srgbClr val="CCCCFF"/>
          </a:solidFill>
          <a:ln w="9525">
            <a:solidFill>
              <a:schemeClr val="tx1"/>
            </a:solidFill>
            <a:miter lim="800000"/>
            <a:headEnd/>
            <a:tailEnd/>
          </a:ln>
          <a:effectLst>
            <a:outerShdw dist="107763" dir="18900000" algn="ctr" rotWithShape="0">
              <a:schemeClr val="bg2"/>
            </a:outerShdw>
          </a:effectLst>
        </p:spPr>
        <p:txBody>
          <a:bodyPr wrap="none">
            <a:spAutoFit/>
          </a:bodyPr>
          <a:lstStyle/>
          <a:p>
            <a:pPr eaLnBrk="0" hangingPunct="0">
              <a:defRPr/>
            </a:pPr>
            <a:r>
              <a:rPr lang="en-US" sz="1600" b="1"/>
              <a:t>ATLAS and  CMS :</a:t>
            </a:r>
          </a:p>
          <a:p>
            <a:pPr eaLnBrk="0" hangingPunct="0">
              <a:defRPr/>
            </a:pPr>
            <a:r>
              <a:rPr lang="en-US" sz="1600" b="1"/>
              <a:t>pp, general purpose</a:t>
            </a:r>
          </a:p>
        </p:txBody>
      </p:sp>
      <p:sp>
        <p:nvSpPr>
          <p:cNvPr id="25613" name="Line 12"/>
          <p:cNvSpPr>
            <a:spLocks noChangeShapeType="1"/>
          </p:cNvSpPr>
          <p:nvPr/>
        </p:nvSpPr>
        <p:spPr bwMode="auto">
          <a:xfrm flipH="1">
            <a:off x="5562600" y="2344738"/>
            <a:ext cx="1447800" cy="0"/>
          </a:xfrm>
          <a:prstGeom prst="line">
            <a:avLst/>
          </a:prstGeom>
          <a:noFill/>
          <a:ln w="28575">
            <a:solidFill>
              <a:schemeClr val="tx1"/>
            </a:solidFill>
            <a:round/>
            <a:headEnd/>
            <a:tailEnd type="triangle" w="med" len="med"/>
          </a:ln>
        </p:spPr>
        <p:txBody>
          <a:bodyPr/>
          <a:lstStyle/>
          <a:p>
            <a:endParaRPr lang="cs-CZ"/>
          </a:p>
        </p:txBody>
      </p:sp>
      <p:sp>
        <p:nvSpPr>
          <p:cNvPr id="25614" name="Line 13"/>
          <p:cNvSpPr>
            <a:spLocks noChangeShapeType="1"/>
          </p:cNvSpPr>
          <p:nvPr/>
        </p:nvSpPr>
        <p:spPr bwMode="auto">
          <a:xfrm flipH="1">
            <a:off x="4191000" y="2725738"/>
            <a:ext cx="3352800" cy="2133600"/>
          </a:xfrm>
          <a:prstGeom prst="line">
            <a:avLst/>
          </a:prstGeom>
          <a:noFill/>
          <a:ln w="28575">
            <a:solidFill>
              <a:schemeClr val="tx1"/>
            </a:solidFill>
            <a:round/>
            <a:headEnd/>
            <a:tailEnd type="triangle" w="med" len="med"/>
          </a:ln>
        </p:spPr>
        <p:txBody>
          <a:bodyPr/>
          <a:lstStyle/>
          <a:p>
            <a:endParaRPr lang="cs-CZ"/>
          </a:p>
        </p:txBody>
      </p:sp>
      <p:sp>
        <p:nvSpPr>
          <p:cNvPr id="25615" name="Text Box 14"/>
          <p:cNvSpPr txBox="1">
            <a:spLocks noChangeArrowheads="1"/>
          </p:cNvSpPr>
          <p:nvPr/>
        </p:nvSpPr>
        <p:spPr bwMode="auto">
          <a:xfrm>
            <a:off x="2971800" y="3257550"/>
            <a:ext cx="2070100" cy="835025"/>
          </a:xfrm>
          <a:prstGeom prst="rect">
            <a:avLst/>
          </a:prstGeom>
          <a:solidFill>
            <a:srgbClr val="99FF66"/>
          </a:solidFill>
          <a:ln w="9525">
            <a:solidFill>
              <a:schemeClr val="tx1"/>
            </a:solidFill>
            <a:miter lim="800000"/>
            <a:headEnd/>
            <a:tailEnd/>
          </a:ln>
        </p:spPr>
        <p:txBody>
          <a:bodyPr wrap="none">
            <a:spAutoFit/>
          </a:bodyPr>
          <a:lstStyle/>
          <a:p>
            <a:pPr eaLnBrk="0" hangingPunct="0"/>
            <a:r>
              <a:rPr lang="en-US" sz="1600" b="1"/>
              <a:t>27 km ring used for</a:t>
            </a:r>
          </a:p>
          <a:p>
            <a:pPr eaLnBrk="0" hangingPunct="0"/>
            <a:r>
              <a:rPr lang="en-US" sz="1600" b="1"/>
              <a:t>e</a:t>
            </a:r>
            <a:r>
              <a:rPr lang="en-US" sz="1600" b="1" baseline="30000"/>
              <a:t>+</a:t>
            </a:r>
            <a:r>
              <a:rPr lang="en-US" sz="1600" b="1"/>
              <a:t>e</a:t>
            </a:r>
            <a:r>
              <a:rPr lang="en-US" sz="1600" b="1" baseline="30000"/>
              <a:t>-</a:t>
            </a:r>
            <a:r>
              <a:rPr lang="en-US" sz="1600" b="1"/>
              <a:t> LEP machine </a:t>
            </a:r>
          </a:p>
          <a:p>
            <a:pPr eaLnBrk="0" hangingPunct="0"/>
            <a:r>
              <a:rPr lang="en-US" sz="1600" b="1"/>
              <a:t>in 1989-2000</a:t>
            </a:r>
          </a:p>
        </p:txBody>
      </p:sp>
      <p:sp>
        <p:nvSpPr>
          <p:cNvPr id="25616" name="Text Box 15"/>
          <p:cNvSpPr txBox="1">
            <a:spLocks noChangeArrowheads="1"/>
          </p:cNvSpPr>
          <p:nvPr/>
        </p:nvSpPr>
        <p:spPr bwMode="auto">
          <a:xfrm>
            <a:off x="6400800" y="5521325"/>
            <a:ext cx="2212975" cy="376238"/>
          </a:xfrm>
          <a:prstGeom prst="rect">
            <a:avLst/>
          </a:prstGeom>
          <a:solidFill>
            <a:srgbClr val="CCCC00"/>
          </a:solidFill>
          <a:ln w="9525">
            <a:solidFill>
              <a:schemeClr val="tx1"/>
            </a:solidFill>
            <a:miter lim="800000"/>
            <a:headEnd/>
            <a:tailEnd/>
          </a:ln>
        </p:spPr>
        <p:txBody>
          <a:bodyPr wrap="none">
            <a:spAutoFit/>
          </a:bodyPr>
          <a:lstStyle/>
          <a:p>
            <a:pPr eaLnBrk="0" hangingPunct="0"/>
            <a:r>
              <a:rPr lang="en-US" b="1"/>
              <a:t>Start : Spring 2008</a:t>
            </a:r>
          </a:p>
        </p:txBody>
      </p:sp>
      <p:sp>
        <p:nvSpPr>
          <p:cNvPr id="25617" name="Rectangle 16"/>
          <p:cNvSpPr>
            <a:spLocks noChangeArrowheads="1"/>
          </p:cNvSpPr>
          <p:nvPr/>
        </p:nvSpPr>
        <p:spPr bwMode="auto">
          <a:xfrm>
            <a:off x="317500" y="679450"/>
            <a:ext cx="565150" cy="466725"/>
          </a:xfrm>
          <a:prstGeom prst="rect">
            <a:avLst/>
          </a:prstGeom>
          <a:solidFill>
            <a:srgbClr val="CCCC00"/>
          </a:solidFill>
          <a:ln w="9525">
            <a:solidFill>
              <a:schemeClr val="tx1"/>
            </a:solidFill>
            <a:miter lim="800000"/>
            <a:headEnd/>
            <a:tailEnd/>
          </a:ln>
        </p:spPr>
        <p:txBody>
          <a:bodyPr wrap="none">
            <a:spAutoFit/>
          </a:bodyPr>
          <a:lstStyle/>
          <a:p>
            <a:pPr eaLnBrk="0" hangingPunct="0"/>
            <a:r>
              <a:rPr lang="en-US" b="1"/>
              <a:t>pp</a:t>
            </a:r>
          </a:p>
        </p:txBody>
      </p:sp>
      <p:sp>
        <p:nvSpPr>
          <p:cNvPr id="25618" name="Zástupný symbol pro datum 17"/>
          <p:cNvSpPr>
            <a:spLocks noGrp="1"/>
          </p:cNvSpPr>
          <p:nvPr>
            <p:ph type="dt" sz="quarter" idx="10"/>
          </p:nvPr>
        </p:nvSpPr>
        <p:spPr>
          <a:noFill/>
        </p:spPr>
        <p:txBody>
          <a:bodyPr/>
          <a:lstStyle/>
          <a:p>
            <a:r>
              <a:rPr lang="cs-CZ" smtClean="0"/>
              <a:t>7.12.2010</a:t>
            </a:r>
            <a:endParaRPr lang="en-US" smtClean="0"/>
          </a:p>
        </p:txBody>
      </p:sp>
      <p:sp>
        <p:nvSpPr>
          <p:cNvPr id="25619" name="Zástupný symbol pro zápatí 18"/>
          <p:cNvSpPr>
            <a:spLocks noGrp="1"/>
          </p:cNvSpPr>
          <p:nvPr>
            <p:ph type="ftr" sz="quarter" idx="11"/>
          </p:nvPr>
        </p:nvSpPr>
        <p:spPr>
          <a:xfrm>
            <a:off x="2438400" y="6245225"/>
            <a:ext cx="2895600" cy="476250"/>
          </a:xfrm>
          <a:noFill/>
        </p:spPr>
        <p:txBody>
          <a:bodyPr/>
          <a:lstStyle/>
          <a:p>
            <a:r>
              <a:rPr lang="en-US" dirty="0" err="1" smtClean="0"/>
              <a:t>S.Nemecek</a:t>
            </a:r>
            <a:r>
              <a:rPr lang="en-US" dirty="0" smtClean="0"/>
              <a:t>:  Experiment ATLAS - first year of collisions</a:t>
            </a:r>
            <a:endParaRPr lang="en-U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endParaRPr lang="en-US" sz="1400"/>
          </a:p>
          <a:p>
            <a:pPr algn="r"/>
            <a:fld id="{03D6437C-F146-4343-BF84-DC43CCEBAFA8}" type="slidenum">
              <a:rPr lang="en-US" sz="1000"/>
              <a:pPr algn="r"/>
              <a:t>8</a:t>
            </a:fld>
            <a:endParaRPr lang="en-US" sz="1000"/>
          </a:p>
        </p:txBody>
      </p:sp>
      <p:grpSp>
        <p:nvGrpSpPr>
          <p:cNvPr id="26627" name="Group 2"/>
          <p:cNvGrpSpPr>
            <a:grpSpLocks/>
          </p:cNvGrpSpPr>
          <p:nvPr/>
        </p:nvGrpSpPr>
        <p:grpSpPr bwMode="auto">
          <a:xfrm>
            <a:off x="0" y="0"/>
            <a:ext cx="9144000" cy="6410325"/>
            <a:chOff x="0" y="48"/>
            <a:chExt cx="5760" cy="4038"/>
          </a:xfrm>
        </p:grpSpPr>
        <p:pic>
          <p:nvPicPr>
            <p:cNvPr id="26636" name="Picture 4"/>
            <p:cNvPicPr>
              <a:picLocks noChangeAspect="1" noChangeArrowheads="1"/>
            </p:cNvPicPr>
            <p:nvPr/>
          </p:nvPicPr>
          <p:blipFill>
            <a:blip r:embed="rId3" cstate="print"/>
            <a:srcRect/>
            <a:stretch>
              <a:fillRect/>
            </a:stretch>
          </p:blipFill>
          <p:spPr bwMode="auto">
            <a:xfrm>
              <a:off x="0" y="48"/>
              <a:ext cx="5760" cy="4038"/>
            </a:xfrm>
            <a:prstGeom prst="rect">
              <a:avLst/>
            </a:prstGeom>
            <a:noFill/>
            <a:ln w="9525">
              <a:noFill/>
              <a:miter lim="800000"/>
              <a:headEnd/>
              <a:tailEnd/>
            </a:ln>
          </p:spPr>
        </p:pic>
        <p:sp>
          <p:nvSpPr>
            <p:cNvPr id="26637" name="Rectangle 5"/>
            <p:cNvSpPr>
              <a:spLocks noChangeArrowheads="1"/>
            </p:cNvSpPr>
            <p:nvPr/>
          </p:nvSpPr>
          <p:spPr bwMode="auto">
            <a:xfrm>
              <a:off x="2890" y="1496"/>
              <a:ext cx="2102" cy="255"/>
            </a:xfrm>
            <a:prstGeom prst="rect">
              <a:avLst/>
            </a:prstGeom>
            <a:noFill/>
            <a:ln w="38100" cap="sq">
              <a:solidFill>
                <a:schemeClr val="accent2"/>
              </a:solidFill>
              <a:miter lim="800000"/>
              <a:headEnd/>
              <a:tailEnd/>
            </a:ln>
          </p:spPr>
          <p:txBody>
            <a:bodyPr anchor="ctr">
              <a:spAutoFit/>
            </a:bodyPr>
            <a:lstStyle/>
            <a:p>
              <a:endParaRPr lang="cs-CZ"/>
            </a:p>
          </p:txBody>
        </p:sp>
        <p:sp>
          <p:nvSpPr>
            <p:cNvPr id="26638" name="Rectangle 6"/>
            <p:cNvSpPr>
              <a:spLocks noChangeArrowheads="1"/>
            </p:cNvSpPr>
            <p:nvPr/>
          </p:nvSpPr>
          <p:spPr bwMode="auto">
            <a:xfrm>
              <a:off x="4128" y="624"/>
              <a:ext cx="1248" cy="144"/>
            </a:xfrm>
            <a:prstGeom prst="rect">
              <a:avLst/>
            </a:prstGeom>
            <a:solidFill>
              <a:schemeClr val="bg1"/>
            </a:solidFill>
            <a:ln w="9525">
              <a:noFill/>
              <a:miter lim="800000"/>
              <a:headEnd/>
              <a:tailEnd/>
            </a:ln>
          </p:spPr>
          <p:txBody>
            <a:bodyPr wrap="none" anchor="ctr"/>
            <a:lstStyle/>
            <a:p>
              <a:endParaRPr lang="cs-CZ"/>
            </a:p>
          </p:txBody>
        </p:sp>
        <p:sp>
          <p:nvSpPr>
            <p:cNvPr id="26639" name="Text Box 7"/>
            <p:cNvSpPr txBox="1">
              <a:spLocks noChangeAspect="1" noChangeArrowheads="1"/>
            </p:cNvSpPr>
            <p:nvPr/>
          </p:nvSpPr>
          <p:spPr bwMode="auto">
            <a:xfrm rot="-1200000">
              <a:off x="2400" y="1104"/>
              <a:ext cx="495" cy="212"/>
            </a:xfrm>
            <a:prstGeom prst="rect">
              <a:avLst/>
            </a:prstGeom>
            <a:noFill/>
            <a:ln w="9525">
              <a:noFill/>
              <a:miter lim="800000"/>
              <a:headEnd/>
              <a:tailEnd/>
            </a:ln>
          </p:spPr>
          <p:txBody>
            <a:bodyPr>
              <a:spAutoFit/>
            </a:bodyPr>
            <a:lstStyle/>
            <a:p>
              <a:pPr eaLnBrk="0" hangingPunct="0"/>
              <a:r>
                <a:rPr lang="en-US" sz="1600">
                  <a:solidFill>
                    <a:srgbClr val="009900"/>
                  </a:solidFill>
                  <a:latin typeface="Comic Sans MS" pitchFamily="66" charset="0"/>
                </a:rPr>
                <a:t>25 ns</a:t>
              </a:r>
            </a:p>
          </p:txBody>
        </p:sp>
        <p:sp>
          <p:nvSpPr>
            <p:cNvPr id="26640" name="Line 8"/>
            <p:cNvSpPr>
              <a:spLocks noChangeAspect="1" noChangeShapeType="1"/>
            </p:cNvSpPr>
            <p:nvPr/>
          </p:nvSpPr>
          <p:spPr bwMode="auto">
            <a:xfrm rot="-2100000">
              <a:off x="2352" y="1104"/>
              <a:ext cx="421" cy="105"/>
            </a:xfrm>
            <a:prstGeom prst="line">
              <a:avLst/>
            </a:prstGeom>
            <a:noFill/>
            <a:ln w="9525">
              <a:solidFill>
                <a:srgbClr val="009900"/>
              </a:solidFill>
              <a:round/>
              <a:headEnd type="triangle" w="med" len="med"/>
              <a:tailEnd type="triangle" w="med" len="med"/>
            </a:ln>
          </p:spPr>
          <p:txBody>
            <a:bodyPr wrap="none" anchor="ctr"/>
            <a:lstStyle/>
            <a:p>
              <a:endParaRPr lang="cs-CZ"/>
            </a:p>
          </p:txBody>
        </p:sp>
        <p:sp>
          <p:nvSpPr>
            <p:cNvPr id="26641" name="Rectangle 9"/>
            <p:cNvSpPr>
              <a:spLocks noChangeArrowheads="1"/>
            </p:cNvSpPr>
            <p:nvPr/>
          </p:nvSpPr>
          <p:spPr bwMode="auto">
            <a:xfrm>
              <a:off x="2784" y="1392"/>
              <a:ext cx="2400" cy="576"/>
            </a:xfrm>
            <a:prstGeom prst="rect">
              <a:avLst/>
            </a:prstGeom>
            <a:solidFill>
              <a:schemeClr val="bg1"/>
            </a:solidFill>
            <a:ln w="9525">
              <a:noFill/>
              <a:miter lim="800000"/>
              <a:headEnd/>
              <a:tailEnd/>
            </a:ln>
          </p:spPr>
          <p:txBody>
            <a:bodyPr wrap="none" anchor="ctr"/>
            <a:lstStyle/>
            <a:p>
              <a:endParaRPr lang="cs-CZ"/>
            </a:p>
          </p:txBody>
        </p:sp>
        <p:sp>
          <p:nvSpPr>
            <p:cNvPr id="26642" name="Rectangle 10"/>
            <p:cNvSpPr>
              <a:spLocks noChangeArrowheads="1"/>
            </p:cNvSpPr>
            <p:nvPr/>
          </p:nvSpPr>
          <p:spPr bwMode="auto">
            <a:xfrm>
              <a:off x="2832" y="1536"/>
              <a:ext cx="2880" cy="911"/>
            </a:xfrm>
            <a:prstGeom prst="rect">
              <a:avLst/>
            </a:prstGeom>
            <a:solidFill>
              <a:schemeClr val="bg1"/>
            </a:solidFill>
            <a:ln w="9525">
              <a:noFill/>
              <a:miter lim="800000"/>
              <a:headEnd/>
              <a:tailEnd/>
            </a:ln>
          </p:spPr>
          <p:txBody>
            <a:bodyPr>
              <a:spAutoFit/>
            </a:bodyPr>
            <a:lstStyle/>
            <a:p>
              <a:pPr eaLnBrk="0" hangingPunct="0">
                <a:spcBef>
                  <a:spcPct val="50000"/>
                </a:spcBef>
              </a:pPr>
              <a:r>
                <a:rPr lang="en-US" sz="1600" b="1"/>
                <a:t> </a:t>
              </a:r>
              <a:r>
                <a:rPr lang="cs-CZ" sz="1600" b="1"/>
                <a:t>23 interakcí při každém prolnutí balíků</a:t>
              </a:r>
            </a:p>
            <a:p>
              <a:pPr eaLnBrk="0" hangingPunct="0">
                <a:spcBef>
                  <a:spcPct val="50000"/>
                </a:spcBef>
              </a:pPr>
              <a:r>
                <a:rPr lang="cs-CZ" sz="1600" b="1"/>
                <a:t>( srážce protijedoucích „vagonů“</a:t>
              </a:r>
              <a:r>
                <a:rPr lang="en-US" sz="1600" b="1"/>
                <a:t> : </a:t>
              </a:r>
            </a:p>
            <a:p>
              <a:pPr eaLnBrk="0" hangingPunct="0">
                <a:spcBef>
                  <a:spcPct val="50000"/>
                </a:spcBef>
              </a:pPr>
              <a:r>
                <a:rPr lang="en-US" sz="1600" b="1"/>
                <a:t> N = L x </a:t>
              </a:r>
              <a:r>
                <a:rPr lang="en-US" sz="1600" b="1">
                  <a:sym typeface="Symbol" pitchFamily="18" charset="2"/>
                </a:rPr>
                <a:t></a:t>
              </a:r>
              <a:r>
                <a:rPr lang="en-US" sz="1600" b="1" baseline="-25000">
                  <a:sym typeface="Symbol" pitchFamily="18" charset="2"/>
                </a:rPr>
                <a:t>  </a:t>
              </a:r>
              <a:r>
                <a:rPr lang="en-US" sz="1600" b="1">
                  <a:sym typeface="Symbol" pitchFamily="18" charset="2"/>
                </a:rPr>
                <a:t>(pp)  </a:t>
              </a:r>
              <a:r>
                <a:rPr lang="en-US" sz="1600" b="1">
                  <a:solidFill>
                    <a:srgbClr val="FF0000"/>
                  </a:solidFill>
                  <a:sym typeface="Symbol" pitchFamily="18" charset="2"/>
                </a:rPr>
                <a:t> 10</a:t>
              </a:r>
              <a:r>
                <a:rPr lang="en-US" sz="1600" b="1" baseline="30000">
                  <a:solidFill>
                    <a:srgbClr val="FF0000"/>
                  </a:solidFill>
                  <a:sym typeface="Symbol" pitchFamily="18" charset="2"/>
                </a:rPr>
                <a:t>9</a:t>
              </a:r>
              <a:r>
                <a:rPr lang="en-US" sz="1600" b="1">
                  <a:solidFill>
                    <a:srgbClr val="FF0000"/>
                  </a:solidFill>
                  <a:sym typeface="Symbol" pitchFamily="18" charset="2"/>
                </a:rPr>
                <a:t> interakc</a:t>
              </a:r>
              <a:r>
                <a:rPr lang="cs-CZ" sz="1600" b="1">
                  <a:solidFill>
                    <a:srgbClr val="FF0000"/>
                  </a:solidFill>
                  <a:sym typeface="Symbol" pitchFamily="18" charset="2"/>
                </a:rPr>
                <a:t>í</a:t>
              </a:r>
              <a:r>
                <a:rPr lang="en-US" sz="1600" b="1">
                  <a:solidFill>
                    <a:srgbClr val="FF0000"/>
                  </a:solidFill>
                  <a:sym typeface="Symbol" pitchFamily="18" charset="2"/>
                </a:rPr>
                <a:t>/s </a:t>
              </a:r>
            </a:p>
            <a:p>
              <a:pPr eaLnBrk="0" hangingPunct="0">
                <a:spcBef>
                  <a:spcPct val="50000"/>
                </a:spcBef>
                <a:buFont typeface="Symbol" pitchFamily="18" charset="2"/>
                <a:buNone/>
              </a:pPr>
              <a:r>
                <a:rPr lang="en-US" sz="1600" b="1">
                  <a:solidFill>
                    <a:srgbClr val="FF0000"/>
                  </a:solidFill>
                  <a:sym typeface="Symbol" pitchFamily="18" charset="2"/>
                </a:rPr>
                <a:t> </a:t>
              </a:r>
              <a:r>
                <a:rPr lang="cs-CZ" sz="1600" b="1">
                  <a:solidFill>
                    <a:schemeClr val="tx2"/>
                  </a:solidFill>
                  <a:sym typeface="Symbol" pitchFamily="18" charset="2"/>
                </a:rPr>
                <a:t>Převážně „měkké“</a:t>
              </a:r>
              <a:r>
                <a:rPr lang="en-US" sz="1600" b="1">
                  <a:solidFill>
                    <a:schemeClr val="tx2"/>
                  </a:solidFill>
                  <a:sym typeface="Symbol" pitchFamily="18" charset="2"/>
                </a:rPr>
                <a:t> ( low p</a:t>
              </a:r>
              <a:r>
                <a:rPr lang="en-US" sz="1600" b="1" baseline="-25000">
                  <a:solidFill>
                    <a:schemeClr val="tx2"/>
                  </a:solidFill>
                  <a:sym typeface="Symbol" pitchFamily="18" charset="2"/>
                </a:rPr>
                <a:t>T</a:t>
              </a:r>
              <a:r>
                <a:rPr lang="en-US" sz="1600" b="1">
                  <a:solidFill>
                    <a:schemeClr val="tx2"/>
                  </a:solidFill>
                  <a:sym typeface="Symbol" pitchFamily="18" charset="2"/>
                </a:rPr>
                <a:t> ) </a:t>
              </a:r>
              <a:r>
                <a:rPr lang="cs-CZ" sz="1600" b="1">
                  <a:solidFill>
                    <a:schemeClr val="tx2"/>
                  </a:solidFill>
                  <a:sym typeface="Symbol" pitchFamily="18" charset="2"/>
                </a:rPr>
                <a:t>případy</a:t>
              </a:r>
              <a:endParaRPr lang="en-US" sz="1600" b="1">
                <a:solidFill>
                  <a:schemeClr val="tx2"/>
                </a:solidFill>
                <a:sym typeface="Symbol" pitchFamily="18" charset="2"/>
              </a:endParaRPr>
            </a:p>
          </p:txBody>
        </p:sp>
        <p:sp>
          <p:nvSpPr>
            <p:cNvPr id="26643" name="Text Box 11"/>
            <p:cNvSpPr txBox="1">
              <a:spLocks noChangeArrowheads="1"/>
            </p:cNvSpPr>
            <p:nvPr/>
          </p:nvSpPr>
          <p:spPr bwMode="auto">
            <a:xfrm>
              <a:off x="2880" y="2582"/>
              <a:ext cx="2627" cy="192"/>
            </a:xfrm>
            <a:prstGeom prst="rect">
              <a:avLst/>
            </a:prstGeom>
            <a:noFill/>
            <a:ln w="9525">
              <a:noFill/>
              <a:miter lim="800000"/>
              <a:headEnd/>
              <a:tailEnd/>
            </a:ln>
          </p:spPr>
          <p:txBody>
            <a:bodyPr wrap="none">
              <a:spAutoFit/>
            </a:bodyPr>
            <a:lstStyle/>
            <a:p>
              <a:pPr eaLnBrk="0" hangingPunct="0"/>
              <a:r>
                <a:rPr lang="cs-CZ" sz="1400" b="1">
                  <a:solidFill>
                    <a:srgbClr val="990099"/>
                  </a:solidFill>
                </a:rPr>
                <a:t>Zajímavé</a:t>
              </a:r>
              <a:r>
                <a:rPr lang="en-US" sz="1400" b="1">
                  <a:solidFill>
                    <a:srgbClr val="990099"/>
                  </a:solidFill>
                </a:rPr>
                <a:t> </a:t>
              </a:r>
              <a:r>
                <a:rPr lang="cs-CZ" sz="1400" b="1">
                  <a:solidFill>
                    <a:srgbClr val="990099"/>
                  </a:solidFill>
                </a:rPr>
                <a:t>„tvrdé“ </a:t>
              </a:r>
              <a:r>
                <a:rPr lang="en-US" sz="1400" b="1">
                  <a:solidFill>
                    <a:srgbClr val="990099"/>
                  </a:solidFill>
                </a:rPr>
                <a:t>(high-p</a:t>
              </a:r>
              <a:r>
                <a:rPr lang="en-US" sz="1400" b="1" baseline="-25000">
                  <a:solidFill>
                    <a:srgbClr val="990099"/>
                  </a:solidFill>
                </a:rPr>
                <a:t>T</a:t>
              </a:r>
              <a:r>
                <a:rPr lang="en-US" sz="1400" b="1">
                  <a:solidFill>
                    <a:srgbClr val="990099"/>
                  </a:solidFill>
                </a:rPr>
                <a:t> ) </a:t>
              </a:r>
              <a:r>
                <a:rPr lang="cs-CZ" sz="1400" b="1">
                  <a:solidFill>
                    <a:srgbClr val="990099"/>
                  </a:solidFill>
                </a:rPr>
                <a:t>případy jsou vzácné</a:t>
              </a:r>
              <a:endParaRPr lang="en-US" sz="1400" b="1">
                <a:solidFill>
                  <a:srgbClr val="990099"/>
                </a:solidFill>
              </a:endParaRPr>
            </a:p>
          </p:txBody>
        </p:sp>
        <p:sp>
          <p:nvSpPr>
            <p:cNvPr id="26644" name="Line 12"/>
            <p:cNvSpPr>
              <a:spLocks noChangeShapeType="1"/>
            </p:cNvSpPr>
            <p:nvPr/>
          </p:nvSpPr>
          <p:spPr bwMode="auto">
            <a:xfrm flipH="1">
              <a:off x="2160" y="2688"/>
              <a:ext cx="672" cy="0"/>
            </a:xfrm>
            <a:prstGeom prst="line">
              <a:avLst/>
            </a:prstGeom>
            <a:noFill/>
            <a:ln w="38100">
              <a:solidFill>
                <a:srgbClr val="990099"/>
              </a:solidFill>
              <a:round/>
              <a:headEnd/>
              <a:tailEnd type="triangle" w="med" len="med"/>
            </a:ln>
          </p:spPr>
          <p:txBody>
            <a:bodyPr/>
            <a:lstStyle/>
            <a:p>
              <a:endParaRPr lang="cs-CZ"/>
            </a:p>
          </p:txBody>
        </p:sp>
      </p:grpSp>
      <p:sp>
        <p:nvSpPr>
          <p:cNvPr id="26628" name="Text Box 13"/>
          <p:cNvSpPr txBox="1">
            <a:spLocks noChangeArrowheads="1"/>
          </p:cNvSpPr>
          <p:nvPr/>
        </p:nvSpPr>
        <p:spPr bwMode="auto">
          <a:xfrm>
            <a:off x="4495800" y="6361113"/>
            <a:ext cx="4522788" cy="366712"/>
          </a:xfrm>
          <a:prstGeom prst="rect">
            <a:avLst/>
          </a:prstGeom>
          <a:solidFill>
            <a:srgbClr val="FF9966"/>
          </a:solidFill>
          <a:ln w="9525">
            <a:noFill/>
            <a:miter lim="800000"/>
            <a:headEnd/>
            <a:tailEnd/>
          </a:ln>
        </p:spPr>
        <p:txBody>
          <a:bodyPr wrap="none">
            <a:spAutoFit/>
          </a:bodyPr>
          <a:lstStyle/>
          <a:p>
            <a:pPr eaLnBrk="0" hangingPunct="0"/>
            <a:r>
              <a:rPr lang="en-US">
                <a:sym typeface="Wingdings" pitchFamily="2" charset="2"/>
              </a:rPr>
              <a:t> </a:t>
            </a:r>
            <a:r>
              <a:rPr lang="cs-CZ">
                <a:sym typeface="Wingdings" pitchFamily="2" charset="2"/>
              </a:rPr>
              <a:t>Potřeba velmi sofistikovaného detektoru</a:t>
            </a:r>
            <a:endParaRPr lang="en-US"/>
          </a:p>
        </p:txBody>
      </p:sp>
      <p:sp>
        <p:nvSpPr>
          <p:cNvPr id="26629" name="Rectangle 3"/>
          <p:cNvSpPr>
            <a:spLocks noGrp="1" noChangeArrowheads="1"/>
          </p:cNvSpPr>
          <p:nvPr/>
        </p:nvSpPr>
        <p:spPr bwMode="auto">
          <a:xfrm>
            <a:off x="685800" y="2133600"/>
            <a:ext cx="7772400" cy="4114800"/>
          </a:xfrm>
          <a:prstGeom prst="rect">
            <a:avLst/>
          </a:prstGeom>
          <a:noFill/>
          <a:ln w="9525">
            <a:noFill/>
            <a:miter lim="800000"/>
            <a:headEnd/>
            <a:tailEnd/>
          </a:ln>
        </p:spPr>
        <p:txBody>
          <a:bodyPr/>
          <a:lstStyle/>
          <a:p>
            <a:pPr marL="342900" indent="-342900">
              <a:spcBef>
                <a:spcPct val="20000"/>
              </a:spcBef>
              <a:buFontTx/>
              <a:buChar char="•"/>
            </a:pPr>
            <a:endParaRPr lang="cs-CZ" sz="3200"/>
          </a:p>
        </p:txBody>
      </p:sp>
      <p:sp>
        <p:nvSpPr>
          <p:cNvPr id="26630" name="Text Box 15"/>
          <p:cNvSpPr txBox="1">
            <a:spLocks noChangeArrowheads="1"/>
          </p:cNvSpPr>
          <p:nvPr/>
        </p:nvSpPr>
        <p:spPr bwMode="auto">
          <a:xfrm>
            <a:off x="3908425" y="373063"/>
            <a:ext cx="184150" cy="641350"/>
          </a:xfrm>
          <a:prstGeom prst="rect">
            <a:avLst/>
          </a:prstGeom>
          <a:noFill/>
          <a:ln w="9525">
            <a:noFill/>
            <a:miter lim="800000"/>
            <a:headEnd/>
            <a:tailEnd/>
          </a:ln>
        </p:spPr>
        <p:txBody>
          <a:bodyPr>
            <a:spAutoFit/>
          </a:bodyPr>
          <a:lstStyle/>
          <a:p>
            <a:pPr>
              <a:spcBef>
                <a:spcPct val="50000"/>
              </a:spcBef>
            </a:pPr>
            <a:r>
              <a:rPr lang="cs-CZ"/>
              <a:t>V </a:t>
            </a:r>
            <a:endParaRPr lang="en-US"/>
          </a:p>
        </p:txBody>
      </p:sp>
      <p:sp>
        <p:nvSpPr>
          <p:cNvPr id="26631" name="Text Box 16"/>
          <p:cNvSpPr txBox="1">
            <a:spLocks noChangeArrowheads="1"/>
          </p:cNvSpPr>
          <p:nvPr/>
        </p:nvSpPr>
        <p:spPr bwMode="auto">
          <a:xfrm>
            <a:off x="2819400" y="228600"/>
            <a:ext cx="3335338" cy="457200"/>
          </a:xfrm>
          <a:prstGeom prst="rect">
            <a:avLst/>
          </a:prstGeom>
          <a:solidFill>
            <a:schemeClr val="bg1"/>
          </a:solidFill>
          <a:ln w="9525">
            <a:noFill/>
            <a:miter lim="800000"/>
            <a:headEnd/>
            <a:tailEnd/>
          </a:ln>
        </p:spPr>
        <p:txBody>
          <a:bodyPr wrap="none">
            <a:spAutoFit/>
          </a:bodyPr>
          <a:lstStyle/>
          <a:p>
            <a:r>
              <a:rPr lang="cs-CZ" sz="2400"/>
              <a:t>V </a:t>
            </a:r>
            <a:r>
              <a:rPr lang="cs-CZ" sz="2400">
                <a:solidFill>
                  <a:srgbClr val="FF0000"/>
                </a:solidFill>
              </a:rPr>
              <a:t>LHC</a:t>
            </a:r>
            <a:r>
              <a:rPr lang="cs-CZ" sz="2400"/>
              <a:t> se sráží protony</a:t>
            </a:r>
            <a:endParaRPr lang="en-US" sz="2400"/>
          </a:p>
        </p:txBody>
      </p:sp>
      <p:sp>
        <p:nvSpPr>
          <p:cNvPr id="26632" name="Text Box 17"/>
          <p:cNvSpPr txBox="1">
            <a:spLocks noChangeArrowheads="1"/>
          </p:cNvSpPr>
          <p:nvPr/>
        </p:nvSpPr>
        <p:spPr bwMode="auto">
          <a:xfrm>
            <a:off x="6248400" y="457200"/>
            <a:ext cx="2890838" cy="646113"/>
          </a:xfrm>
          <a:prstGeom prst="rect">
            <a:avLst/>
          </a:prstGeom>
          <a:noFill/>
          <a:ln w="9525">
            <a:noFill/>
            <a:miter lim="800000"/>
            <a:headEnd/>
            <a:tailEnd/>
          </a:ln>
        </p:spPr>
        <p:txBody>
          <a:bodyPr wrap="none">
            <a:spAutoFit/>
          </a:bodyPr>
          <a:lstStyle/>
          <a:p>
            <a:r>
              <a:rPr lang="cs-CZ"/>
              <a:t>Bunch = </a:t>
            </a:r>
            <a:r>
              <a:rPr lang="en-US"/>
              <a:t>bal</a:t>
            </a:r>
            <a:r>
              <a:rPr lang="cs-CZ"/>
              <a:t>ík částic</a:t>
            </a:r>
          </a:p>
          <a:p>
            <a:r>
              <a:rPr lang="cs-CZ"/>
              <a:t>(„vagon Metra plný máku“)</a:t>
            </a:r>
            <a:endParaRPr lang="en-US"/>
          </a:p>
        </p:txBody>
      </p:sp>
      <p:sp>
        <p:nvSpPr>
          <p:cNvPr id="26633" name="Zástupný symbol pro datum 17"/>
          <p:cNvSpPr>
            <a:spLocks noGrp="1"/>
          </p:cNvSpPr>
          <p:nvPr>
            <p:ph type="dt" sz="quarter" idx="10"/>
          </p:nvPr>
        </p:nvSpPr>
        <p:spPr>
          <a:xfrm>
            <a:off x="457200" y="6381750"/>
            <a:ext cx="2133600" cy="476250"/>
          </a:xfrm>
          <a:noFill/>
        </p:spPr>
        <p:txBody>
          <a:bodyPr/>
          <a:lstStyle/>
          <a:p>
            <a:r>
              <a:rPr lang="cs-CZ" dirty="0" smtClean="0"/>
              <a:t>7.12.2010</a:t>
            </a:r>
            <a:endParaRPr lang="en-US" dirty="0" smtClean="0"/>
          </a:p>
        </p:txBody>
      </p:sp>
      <p:sp>
        <p:nvSpPr>
          <p:cNvPr id="26634" name="Zástupný symbol pro číslo snímku 18"/>
          <p:cNvSpPr>
            <a:spLocks noGrp="1"/>
          </p:cNvSpPr>
          <p:nvPr>
            <p:ph type="sldNum" sz="quarter" idx="12"/>
          </p:nvPr>
        </p:nvSpPr>
        <p:spPr>
          <a:noFill/>
        </p:spPr>
        <p:txBody>
          <a:bodyPr/>
          <a:lstStyle/>
          <a:p>
            <a:fld id="{637BB2F6-37EF-471C-8A79-F76751E1EA59}" type="slidenum">
              <a:rPr lang="en-US" smtClean="0"/>
              <a:pPr/>
              <a:t>8</a:t>
            </a:fld>
            <a:endParaRPr lang="en-US" smtClean="0"/>
          </a:p>
        </p:txBody>
      </p:sp>
      <p:sp>
        <p:nvSpPr>
          <p:cNvPr id="26635" name="Zástupný symbol pro zápatí 19"/>
          <p:cNvSpPr>
            <a:spLocks noGrp="1"/>
          </p:cNvSpPr>
          <p:nvPr>
            <p:ph type="ftr" sz="quarter" idx="11"/>
          </p:nvPr>
        </p:nvSpPr>
        <p:spPr>
          <a:xfrm>
            <a:off x="1600200" y="6281800"/>
            <a:ext cx="2895600" cy="476250"/>
          </a:xfrm>
          <a:noFill/>
        </p:spPr>
        <p:txBody>
          <a:bodyPr/>
          <a:lstStyle/>
          <a:p>
            <a:r>
              <a:rPr lang="en-US" dirty="0" err="1" smtClean="0"/>
              <a:t>S.Nemecek</a:t>
            </a:r>
            <a:r>
              <a:rPr lang="en-US" dirty="0" smtClean="0"/>
              <a:t>:  Experiment ATLAS - first year of collisions</a:t>
            </a:r>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endParaRPr lang="en-US" sz="1400"/>
          </a:p>
          <a:p>
            <a:pPr algn="r"/>
            <a:fld id="{53F6E512-0B77-442F-BFFC-A5F1FF12CF7E}" type="slidenum">
              <a:rPr lang="en-US" sz="1000"/>
              <a:pPr algn="r"/>
              <a:t>9</a:t>
            </a:fld>
            <a:endParaRPr lang="en-US" sz="1000"/>
          </a:p>
        </p:txBody>
      </p:sp>
      <p:grpSp>
        <p:nvGrpSpPr>
          <p:cNvPr id="27651" name="Group 2"/>
          <p:cNvGrpSpPr>
            <a:grpSpLocks/>
          </p:cNvGrpSpPr>
          <p:nvPr/>
        </p:nvGrpSpPr>
        <p:grpSpPr bwMode="auto">
          <a:xfrm>
            <a:off x="0" y="-9525"/>
            <a:ext cx="9144000" cy="6410325"/>
            <a:chOff x="0" y="48"/>
            <a:chExt cx="5760" cy="4038"/>
          </a:xfrm>
        </p:grpSpPr>
        <p:pic>
          <p:nvPicPr>
            <p:cNvPr id="27663" name="Picture 4"/>
            <p:cNvPicPr>
              <a:picLocks noChangeAspect="1" noChangeArrowheads="1"/>
            </p:cNvPicPr>
            <p:nvPr/>
          </p:nvPicPr>
          <p:blipFill>
            <a:blip r:embed="rId3" cstate="print"/>
            <a:srcRect/>
            <a:stretch>
              <a:fillRect/>
            </a:stretch>
          </p:blipFill>
          <p:spPr bwMode="auto">
            <a:xfrm>
              <a:off x="0" y="48"/>
              <a:ext cx="5760" cy="4038"/>
            </a:xfrm>
            <a:prstGeom prst="rect">
              <a:avLst/>
            </a:prstGeom>
            <a:noFill/>
            <a:ln w="9525">
              <a:noFill/>
              <a:miter lim="800000"/>
              <a:headEnd/>
              <a:tailEnd/>
            </a:ln>
          </p:spPr>
        </p:pic>
        <p:sp>
          <p:nvSpPr>
            <p:cNvPr id="27664" name="Rectangle 5"/>
            <p:cNvSpPr>
              <a:spLocks noChangeArrowheads="1"/>
            </p:cNvSpPr>
            <p:nvPr/>
          </p:nvSpPr>
          <p:spPr bwMode="auto">
            <a:xfrm>
              <a:off x="2890" y="1496"/>
              <a:ext cx="2102" cy="255"/>
            </a:xfrm>
            <a:prstGeom prst="rect">
              <a:avLst/>
            </a:prstGeom>
            <a:noFill/>
            <a:ln w="38100" cap="sq">
              <a:solidFill>
                <a:schemeClr val="accent2"/>
              </a:solidFill>
              <a:miter lim="800000"/>
              <a:headEnd/>
              <a:tailEnd/>
            </a:ln>
          </p:spPr>
          <p:txBody>
            <a:bodyPr anchor="ctr">
              <a:spAutoFit/>
            </a:bodyPr>
            <a:lstStyle/>
            <a:p>
              <a:endParaRPr lang="cs-CZ"/>
            </a:p>
          </p:txBody>
        </p:sp>
        <p:sp>
          <p:nvSpPr>
            <p:cNvPr id="27665" name="Rectangle 6"/>
            <p:cNvSpPr>
              <a:spLocks noChangeArrowheads="1"/>
            </p:cNvSpPr>
            <p:nvPr/>
          </p:nvSpPr>
          <p:spPr bwMode="auto">
            <a:xfrm>
              <a:off x="4128" y="624"/>
              <a:ext cx="1248" cy="144"/>
            </a:xfrm>
            <a:prstGeom prst="rect">
              <a:avLst/>
            </a:prstGeom>
            <a:solidFill>
              <a:schemeClr val="bg1"/>
            </a:solidFill>
            <a:ln w="9525">
              <a:noFill/>
              <a:miter lim="800000"/>
              <a:headEnd/>
              <a:tailEnd/>
            </a:ln>
          </p:spPr>
          <p:txBody>
            <a:bodyPr wrap="none" anchor="ctr"/>
            <a:lstStyle/>
            <a:p>
              <a:endParaRPr lang="cs-CZ"/>
            </a:p>
          </p:txBody>
        </p:sp>
        <p:sp>
          <p:nvSpPr>
            <p:cNvPr id="27666" name="Text Box 7"/>
            <p:cNvSpPr txBox="1">
              <a:spLocks noChangeAspect="1" noChangeArrowheads="1"/>
            </p:cNvSpPr>
            <p:nvPr/>
          </p:nvSpPr>
          <p:spPr bwMode="auto">
            <a:xfrm rot="20400000">
              <a:off x="2400" y="1103"/>
              <a:ext cx="495" cy="213"/>
            </a:xfrm>
            <a:prstGeom prst="rect">
              <a:avLst/>
            </a:prstGeom>
            <a:noFill/>
            <a:ln w="9525">
              <a:noFill/>
              <a:miter lim="800000"/>
              <a:headEnd/>
              <a:tailEnd/>
            </a:ln>
          </p:spPr>
          <p:txBody>
            <a:bodyPr>
              <a:spAutoFit/>
            </a:bodyPr>
            <a:lstStyle/>
            <a:p>
              <a:pPr eaLnBrk="0" hangingPunct="0"/>
              <a:r>
                <a:rPr lang="en-US" sz="1600" dirty="0" smtClean="0">
                  <a:solidFill>
                    <a:srgbClr val="009900"/>
                  </a:solidFill>
                  <a:latin typeface="Comic Sans MS" pitchFamily="66" charset="0"/>
                </a:rPr>
                <a:t>89</a:t>
              </a:r>
              <a:r>
                <a:rPr lang="cs-CZ" sz="1600" dirty="0" smtClean="0">
                  <a:solidFill>
                    <a:srgbClr val="009900"/>
                  </a:solidFill>
                  <a:latin typeface="Comic Sans MS" pitchFamily="66" charset="0"/>
                </a:rPr>
                <a:t> </a:t>
              </a:r>
              <a:r>
                <a:rPr lang="cs-CZ" sz="1600" b="1" dirty="0" smtClean="0">
                  <a:solidFill>
                    <a:srgbClr val="00B050"/>
                  </a:solidFill>
                </a:rPr>
                <a:t>µ</a:t>
              </a:r>
              <a:r>
                <a:rPr lang="en-US" sz="1600" dirty="0" smtClean="0">
                  <a:solidFill>
                    <a:srgbClr val="009900"/>
                  </a:solidFill>
                  <a:latin typeface="Comic Sans MS" pitchFamily="66" charset="0"/>
                </a:rPr>
                <a:t>s</a:t>
              </a:r>
              <a:endParaRPr lang="en-US" sz="1600" dirty="0">
                <a:solidFill>
                  <a:srgbClr val="009900"/>
                </a:solidFill>
                <a:latin typeface="Comic Sans MS" pitchFamily="66" charset="0"/>
              </a:endParaRPr>
            </a:p>
          </p:txBody>
        </p:sp>
        <p:sp>
          <p:nvSpPr>
            <p:cNvPr id="27667" name="Line 8"/>
            <p:cNvSpPr>
              <a:spLocks noChangeAspect="1" noChangeShapeType="1"/>
            </p:cNvSpPr>
            <p:nvPr/>
          </p:nvSpPr>
          <p:spPr bwMode="auto">
            <a:xfrm rot="19500000">
              <a:off x="2105" y="1090"/>
              <a:ext cx="766" cy="191"/>
            </a:xfrm>
            <a:prstGeom prst="line">
              <a:avLst/>
            </a:prstGeom>
            <a:noFill/>
            <a:ln w="9525">
              <a:solidFill>
                <a:srgbClr val="009900"/>
              </a:solidFill>
              <a:round/>
              <a:headEnd type="triangle" w="med" len="med"/>
              <a:tailEnd type="triangle" w="med" len="med"/>
            </a:ln>
          </p:spPr>
          <p:txBody>
            <a:bodyPr wrap="none" anchor="ctr"/>
            <a:lstStyle/>
            <a:p>
              <a:endParaRPr lang="cs-CZ"/>
            </a:p>
          </p:txBody>
        </p:sp>
        <p:sp>
          <p:nvSpPr>
            <p:cNvPr id="27668" name="Rectangle 9"/>
            <p:cNvSpPr>
              <a:spLocks noChangeArrowheads="1"/>
            </p:cNvSpPr>
            <p:nvPr/>
          </p:nvSpPr>
          <p:spPr bwMode="auto">
            <a:xfrm>
              <a:off x="2784" y="1392"/>
              <a:ext cx="2400" cy="576"/>
            </a:xfrm>
            <a:prstGeom prst="rect">
              <a:avLst/>
            </a:prstGeom>
            <a:solidFill>
              <a:schemeClr val="bg1"/>
            </a:solidFill>
            <a:ln w="9525">
              <a:noFill/>
              <a:miter lim="800000"/>
              <a:headEnd/>
              <a:tailEnd/>
            </a:ln>
          </p:spPr>
          <p:txBody>
            <a:bodyPr wrap="none" anchor="ctr"/>
            <a:lstStyle/>
            <a:p>
              <a:endParaRPr lang="cs-CZ"/>
            </a:p>
          </p:txBody>
        </p:sp>
        <p:sp>
          <p:nvSpPr>
            <p:cNvPr id="27669" name="Rectangle 10"/>
            <p:cNvSpPr>
              <a:spLocks noChangeArrowheads="1"/>
            </p:cNvSpPr>
            <p:nvPr/>
          </p:nvSpPr>
          <p:spPr bwMode="auto">
            <a:xfrm>
              <a:off x="2832" y="1536"/>
              <a:ext cx="2880" cy="1066"/>
            </a:xfrm>
            <a:prstGeom prst="rect">
              <a:avLst/>
            </a:prstGeom>
            <a:solidFill>
              <a:schemeClr val="bg1"/>
            </a:solidFill>
            <a:ln w="9525">
              <a:noFill/>
              <a:miter lim="800000"/>
              <a:headEnd/>
              <a:tailEnd/>
            </a:ln>
          </p:spPr>
          <p:txBody>
            <a:bodyPr>
              <a:spAutoFit/>
            </a:bodyPr>
            <a:lstStyle/>
            <a:p>
              <a:pPr eaLnBrk="0" hangingPunct="0">
                <a:spcBef>
                  <a:spcPct val="50000"/>
                </a:spcBef>
              </a:pPr>
              <a:r>
                <a:rPr lang="en-US" sz="1600" b="1" dirty="0"/>
                <a:t> </a:t>
              </a:r>
              <a:r>
                <a:rPr lang="en-US" sz="1600" b="1" dirty="0" err="1"/>
                <a:t>Velmi</a:t>
              </a:r>
              <a:r>
                <a:rPr lang="en-US" sz="1600" b="1" dirty="0"/>
                <a:t> </a:t>
              </a:r>
              <a:r>
                <a:rPr lang="cs-CZ" sz="1600" b="1" dirty="0"/>
                <a:t>zřídka 2 interakce při prolnutí balíků</a:t>
              </a:r>
            </a:p>
            <a:p>
              <a:pPr eaLnBrk="0" hangingPunct="0">
                <a:spcBef>
                  <a:spcPct val="50000"/>
                </a:spcBef>
              </a:pPr>
              <a:r>
                <a:rPr lang="cs-CZ" sz="1600" b="1" dirty="0"/>
                <a:t>  ( srážce protijedoucích „vagonů“)</a:t>
              </a:r>
              <a:r>
                <a:rPr lang="en-US" sz="1600" b="1" dirty="0"/>
                <a:t> </a:t>
              </a:r>
            </a:p>
            <a:p>
              <a:pPr eaLnBrk="0" hangingPunct="0">
                <a:spcBef>
                  <a:spcPct val="50000"/>
                </a:spcBef>
              </a:pPr>
              <a:r>
                <a:rPr lang="cs-CZ" sz="1600" b="1" dirty="0">
                  <a:sym typeface="Symbol" pitchFamily="18" charset="2"/>
                </a:rPr>
                <a:t>  </a:t>
              </a:r>
              <a:r>
                <a:rPr lang="cs-CZ" sz="1600" b="1" dirty="0">
                  <a:solidFill>
                    <a:srgbClr val="FF0000"/>
                  </a:solidFill>
                  <a:sym typeface="Symbol" pitchFamily="18" charset="2"/>
                </a:rPr>
                <a:t>zapisovaly se všechny případy </a:t>
              </a:r>
              <a:br>
                <a:rPr lang="cs-CZ" sz="1600" b="1" dirty="0">
                  <a:solidFill>
                    <a:srgbClr val="FF0000"/>
                  </a:solidFill>
                  <a:sym typeface="Symbol" pitchFamily="18" charset="2"/>
                </a:rPr>
              </a:br>
              <a:r>
                <a:rPr lang="cs-CZ" sz="1600" b="1" dirty="0">
                  <a:solidFill>
                    <a:srgbClr val="FF0000"/>
                  </a:solidFill>
                  <a:sym typeface="Symbol" pitchFamily="18" charset="2"/>
                </a:rPr>
                <a:t>   (</a:t>
              </a:r>
              <a:r>
                <a:rPr lang="en-US" sz="1600" b="1" dirty="0">
                  <a:solidFill>
                    <a:srgbClr val="FF0000"/>
                  </a:solidFill>
                  <a:sym typeface="Symbol" pitchFamily="18" charset="2"/>
                </a:rPr>
                <a:t>~10 </a:t>
              </a:r>
              <a:r>
                <a:rPr lang="en-US" sz="1600" b="1" dirty="0" err="1">
                  <a:solidFill>
                    <a:srgbClr val="FF0000"/>
                  </a:solidFill>
                  <a:sym typeface="Symbol" pitchFamily="18" charset="2"/>
                </a:rPr>
                <a:t>interakc</a:t>
              </a:r>
              <a:r>
                <a:rPr lang="cs-CZ" sz="1600" b="1" dirty="0">
                  <a:solidFill>
                    <a:srgbClr val="FF0000"/>
                  </a:solidFill>
                  <a:sym typeface="Symbol" pitchFamily="18" charset="2"/>
                </a:rPr>
                <a:t>í</a:t>
              </a:r>
              <a:r>
                <a:rPr lang="en-US" sz="1600" b="1" dirty="0">
                  <a:solidFill>
                    <a:srgbClr val="FF0000"/>
                  </a:solidFill>
                  <a:sym typeface="Symbol" pitchFamily="18" charset="2"/>
                </a:rPr>
                <a:t>/s</a:t>
              </a:r>
              <a:r>
                <a:rPr lang="cs-CZ" sz="1600" b="1" dirty="0">
                  <a:solidFill>
                    <a:srgbClr val="FF0000"/>
                  </a:solidFill>
                  <a:sym typeface="Symbol" pitchFamily="18" charset="2"/>
                </a:rPr>
                <a:t>)</a:t>
              </a:r>
              <a:r>
                <a:rPr lang="en-US" sz="1600" b="1" dirty="0">
                  <a:solidFill>
                    <a:srgbClr val="FF0000"/>
                  </a:solidFill>
                  <a:sym typeface="Symbol" pitchFamily="18" charset="2"/>
                </a:rPr>
                <a:t> </a:t>
              </a:r>
            </a:p>
            <a:p>
              <a:pPr eaLnBrk="0" hangingPunct="0">
                <a:spcBef>
                  <a:spcPct val="50000"/>
                </a:spcBef>
                <a:buFont typeface="Symbol" pitchFamily="18" charset="2"/>
                <a:buNone/>
              </a:pPr>
              <a:r>
                <a:rPr lang="en-US" sz="1600" b="1" dirty="0">
                  <a:solidFill>
                    <a:srgbClr val="FF0000"/>
                  </a:solidFill>
                  <a:sym typeface="Symbol" pitchFamily="18" charset="2"/>
                </a:rPr>
                <a:t> </a:t>
              </a:r>
              <a:r>
                <a:rPr lang="cs-CZ" sz="1600" b="1" dirty="0">
                  <a:solidFill>
                    <a:schemeClr val="tx2"/>
                  </a:solidFill>
                  <a:sym typeface="Symbol" pitchFamily="18" charset="2"/>
                </a:rPr>
                <a:t>za první den nabráno </a:t>
              </a:r>
              <a:r>
                <a:rPr lang="en-US" sz="1600" b="1" dirty="0">
                  <a:solidFill>
                    <a:schemeClr val="tx2"/>
                  </a:solidFill>
                  <a:sym typeface="Symbol" pitchFamily="18" charset="2"/>
                </a:rPr>
                <a:t>~</a:t>
              </a:r>
              <a:r>
                <a:rPr lang="cs-CZ" sz="1600" b="1" dirty="0">
                  <a:solidFill>
                    <a:schemeClr val="tx2"/>
                  </a:solidFill>
                  <a:sym typeface="Symbol" pitchFamily="18" charset="2"/>
                </a:rPr>
                <a:t> půl milionu případů</a:t>
              </a:r>
              <a:endParaRPr lang="en-US" sz="1600" b="1" dirty="0">
                <a:solidFill>
                  <a:schemeClr val="tx2"/>
                </a:solidFill>
                <a:sym typeface="Symbol" pitchFamily="18" charset="2"/>
              </a:endParaRPr>
            </a:p>
          </p:txBody>
        </p:sp>
        <p:sp>
          <p:nvSpPr>
            <p:cNvPr id="27670" name="Text Box 11"/>
            <p:cNvSpPr txBox="1">
              <a:spLocks noChangeArrowheads="1"/>
            </p:cNvSpPr>
            <p:nvPr/>
          </p:nvSpPr>
          <p:spPr bwMode="auto">
            <a:xfrm>
              <a:off x="2880" y="2582"/>
              <a:ext cx="2627" cy="192"/>
            </a:xfrm>
            <a:prstGeom prst="rect">
              <a:avLst/>
            </a:prstGeom>
            <a:noFill/>
            <a:ln w="9525">
              <a:noFill/>
              <a:miter lim="800000"/>
              <a:headEnd/>
              <a:tailEnd/>
            </a:ln>
          </p:spPr>
          <p:txBody>
            <a:bodyPr wrap="none">
              <a:spAutoFit/>
            </a:bodyPr>
            <a:lstStyle/>
            <a:p>
              <a:pPr eaLnBrk="0" hangingPunct="0"/>
              <a:r>
                <a:rPr lang="cs-CZ" sz="1400" b="1">
                  <a:solidFill>
                    <a:srgbClr val="990099"/>
                  </a:solidFill>
                </a:rPr>
                <a:t>Zajímavé</a:t>
              </a:r>
              <a:r>
                <a:rPr lang="en-US" sz="1400" b="1">
                  <a:solidFill>
                    <a:srgbClr val="990099"/>
                  </a:solidFill>
                </a:rPr>
                <a:t> </a:t>
              </a:r>
              <a:r>
                <a:rPr lang="cs-CZ" sz="1400" b="1">
                  <a:solidFill>
                    <a:srgbClr val="990099"/>
                  </a:solidFill>
                </a:rPr>
                <a:t>„tvrdé“ </a:t>
              </a:r>
              <a:r>
                <a:rPr lang="en-US" sz="1400" b="1">
                  <a:solidFill>
                    <a:srgbClr val="990099"/>
                  </a:solidFill>
                </a:rPr>
                <a:t>(high-p</a:t>
              </a:r>
              <a:r>
                <a:rPr lang="en-US" sz="1400" b="1" baseline="-25000">
                  <a:solidFill>
                    <a:srgbClr val="990099"/>
                  </a:solidFill>
                </a:rPr>
                <a:t>T</a:t>
              </a:r>
              <a:r>
                <a:rPr lang="en-US" sz="1400" b="1">
                  <a:solidFill>
                    <a:srgbClr val="990099"/>
                  </a:solidFill>
                </a:rPr>
                <a:t> ) </a:t>
              </a:r>
              <a:r>
                <a:rPr lang="cs-CZ" sz="1400" b="1">
                  <a:solidFill>
                    <a:srgbClr val="990099"/>
                  </a:solidFill>
                </a:rPr>
                <a:t>případy jsou vzácné</a:t>
              </a:r>
              <a:endParaRPr lang="en-US" sz="1400" b="1">
                <a:solidFill>
                  <a:srgbClr val="990099"/>
                </a:solidFill>
              </a:endParaRPr>
            </a:p>
          </p:txBody>
        </p:sp>
        <p:sp>
          <p:nvSpPr>
            <p:cNvPr id="27671" name="Line 12"/>
            <p:cNvSpPr>
              <a:spLocks noChangeShapeType="1"/>
            </p:cNvSpPr>
            <p:nvPr/>
          </p:nvSpPr>
          <p:spPr bwMode="auto">
            <a:xfrm flipH="1">
              <a:off x="2160" y="2688"/>
              <a:ext cx="672" cy="0"/>
            </a:xfrm>
            <a:prstGeom prst="line">
              <a:avLst/>
            </a:prstGeom>
            <a:noFill/>
            <a:ln w="38100">
              <a:solidFill>
                <a:srgbClr val="990099"/>
              </a:solidFill>
              <a:round/>
              <a:headEnd/>
              <a:tailEnd type="triangle" w="med" len="med"/>
            </a:ln>
          </p:spPr>
          <p:txBody>
            <a:bodyPr/>
            <a:lstStyle/>
            <a:p>
              <a:endParaRPr lang="cs-CZ"/>
            </a:p>
          </p:txBody>
        </p:sp>
      </p:grpSp>
      <p:sp>
        <p:nvSpPr>
          <p:cNvPr id="27652" name="Rectangle 3"/>
          <p:cNvSpPr>
            <a:spLocks noGrp="1" noChangeArrowheads="1"/>
          </p:cNvSpPr>
          <p:nvPr/>
        </p:nvSpPr>
        <p:spPr bwMode="auto">
          <a:xfrm>
            <a:off x="685800" y="2133600"/>
            <a:ext cx="7772400" cy="4114800"/>
          </a:xfrm>
          <a:prstGeom prst="rect">
            <a:avLst/>
          </a:prstGeom>
          <a:noFill/>
          <a:ln w="9525">
            <a:noFill/>
            <a:miter lim="800000"/>
            <a:headEnd/>
            <a:tailEnd/>
          </a:ln>
        </p:spPr>
        <p:txBody>
          <a:bodyPr/>
          <a:lstStyle/>
          <a:p>
            <a:pPr marL="342900" indent="-342900">
              <a:spcBef>
                <a:spcPct val="20000"/>
              </a:spcBef>
              <a:buFontTx/>
              <a:buChar char="•"/>
            </a:pPr>
            <a:endParaRPr lang="cs-CZ" sz="3200"/>
          </a:p>
        </p:txBody>
      </p:sp>
      <p:sp>
        <p:nvSpPr>
          <p:cNvPr id="27653" name="Text Box 15"/>
          <p:cNvSpPr txBox="1">
            <a:spLocks noChangeArrowheads="1"/>
          </p:cNvSpPr>
          <p:nvPr/>
        </p:nvSpPr>
        <p:spPr bwMode="auto">
          <a:xfrm>
            <a:off x="3908425" y="373063"/>
            <a:ext cx="184150" cy="641350"/>
          </a:xfrm>
          <a:prstGeom prst="rect">
            <a:avLst/>
          </a:prstGeom>
          <a:noFill/>
          <a:ln w="9525">
            <a:noFill/>
            <a:miter lim="800000"/>
            <a:headEnd/>
            <a:tailEnd/>
          </a:ln>
        </p:spPr>
        <p:txBody>
          <a:bodyPr>
            <a:spAutoFit/>
          </a:bodyPr>
          <a:lstStyle/>
          <a:p>
            <a:pPr>
              <a:spcBef>
                <a:spcPct val="50000"/>
              </a:spcBef>
            </a:pPr>
            <a:r>
              <a:rPr lang="cs-CZ"/>
              <a:t>V </a:t>
            </a:r>
            <a:endParaRPr lang="en-US"/>
          </a:p>
        </p:txBody>
      </p:sp>
      <p:sp>
        <p:nvSpPr>
          <p:cNvPr id="27654" name="Text Box 16"/>
          <p:cNvSpPr txBox="1">
            <a:spLocks noChangeArrowheads="1"/>
          </p:cNvSpPr>
          <p:nvPr/>
        </p:nvSpPr>
        <p:spPr bwMode="auto">
          <a:xfrm>
            <a:off x="2819400" y="228600"/>
            <a:ext cx="3452813" cy="461963"/>
          </a:xfrm>
          <a:prstGeom prst="rect">
            <a:avLst/>
          </a:prstGeom>
          <a:solidFill>
            <a:schemeClr val="bg1"/>
          </a:solidFill>
          <a:ln w="9525">
            <a:noFill/>
            <a:miter lim="800000"/>
            <a:headEnd/>
            <a:tailEnd/>
          </a:ln>
        </p:spPr>
        <p:txBody>
          <a:bodyPr wrap="none">
            <a:spAutoFit/>
          </a:bodyPr>
          <a:lstStyle/>
          <a:p>
            <a:r>
              <a:rPr lang="cs-CZ" sz="2400">
                <a:solidFill>
                  <a:srgbClr val="FF0000"/>
                </a:solidFill>
              </a:rPr>
              <a:t>LHC</a:t>
            </a:r>
            <a:r>
              <a:rPr lang="cs-CZ" sz="2400"/>
              <a:t>  30. března 2010:  </a:t>
            </a:r>
            <a:endParaRPr lang="en-US" sz="2400"/>
          </a:p>
        </p:txBody>
      </p:sp>
      <p:sp>
        <p:nvSpPr>
          <p:cNvPr id="27655" name="Text Box 17"/>
          <p:cNvSpPr txBox="1">
            <a:spLocks noChangeArrowheads="1"/>
          </p:cNvSpPr>
          <p:nvPr/>
        </p:nvSpPr>
        <p:spPr bwMode="auto">
          <a:xfrm>
            <a:off x="6553200" y="762000"/>
            <a:ext cx="2590800" cy="646113"/>
          </a:xfrm>
          <a:prstGeom prst="rect">
            <a:avLst/>
          </a:prstGeom>
          <a:solidFill>
            <a:schemeClr val="bg1"/>
          </a:solidFill>
          <a:ln w="9525">
            <a:noFill/>
            <a:miter lim="800000"/>
            <a:headEnd/>
            <a:tailEnd/>
          </a:ln>
        </p:spPr>
        <p:txBody>
          <a:bodyPr>
            <a:spAutoFit/>
          </a:bodyPr>
          <a:lstStyle/>
          <a:p>
            <a:r>
              <a:rPr lang="cs-CZ" dirty="0"/>
              <a:t>Pouze 1+1 </a:t>
            </a:r>
            <a:r>
              <a:rPr lang="en-US" dirty="0"/>
              <a:t>bal</a:t>
            </a:r>
            <a:r>
              <a:rPr lang="cs-CZ" dirty="0" err="1"/>
              <a:t>ík</a:t>
            </a:r>
            <a:r>
              <a:rPr lang="cs-CZ" dirty="0"/>
              <a:t> </a:t>
            </a:r>
            <a:r>
              <a:rPr lang="cs-CZ" dirty="0" smtClean="0"/>
              <a:t>částic</a:t>
            </a:r>
            <a:endParaRPr lang="cs-CZ" dirty="0"/>
          </a:p>
          <a:p>
            <a:r>
              <a:rPr lang="cs-CZ" b="1" dirty="0">
                <a:solidFill>
                  <a:srgbClr val="FF0000"/>
                </a:solidFill>
                <a:sym typeface="Symbol" pitchFamily="18" charset="2"/>
              </a:rPr>
              <a:t>0.2 </a:t>
            </a:r>
            <a:r>
              <a:rPr lang="en-US" b="1" dirty="0">
                <a:solidFill>
                  <a:srgbClr val="FF0000"/>
                </a:solidFill>
                <a:sym typeface="Symbol" pitchFamily="18" charset="2"/>
              </a:rPr>
              <a:t>* 10</a:t>
            </a:r>
            <a:r>
              <a:rPr lang="cs-CZ" b="1" baseline="30000" dirty="0">
                <a:solidFill>
                  <a:srgbClr val="FF0000"/>
                </a:solidFill>
                <a:sym typeface="Symbol" pitchFamily="18" charset="2"/>
              </a:rPr>
              <a:t>11</a:t>
            </a:r>
            <a:r>
              <a:rPr lang="en-US" b="1" baseline="30000" dirty="0">
                <a:solidFill>
                  <a:srgbClr val="FF0000"/>
                </a:solidFill>
                <a:sym typeface="Symbol" pitchFamily="18" charset="2"/>
              </a:rPr>
              <a:t>  </a:t>
            </a:r>
            <a:endParaRPr lang="en-US" dirty="0"/>
          </a:p>
        </p:txBody>
      </p:sp>
      <p:sp>
        <p:nvSpPr>
          <p:cNvPr id="27656" name="Text Box 17"/>
          <p:cNvSpPr txBox="1">
            <a:spLocks noChangeArrowheads="1"/>
          </p:cNvSpPr>
          <p:nvPr/>
        </p:nvSpPr>
        <p:spPr bwMode="auto">
          <a:xfrm>
            <a:off x="6172200" y="1731963"/>
            <a:ext cx="838200" cy="368300"/>
          </a:xfrm>
          <a:prstGeom prst="rect">
            <a:avLst/>
          </a:prstGeom>
          <a:solidFill>
            <a:schemeClr val="bg1"/>
          </a:solidFill>
          <a:ln w="9525">
            <a:noFill/>
            <a:miter lim="800000"/>
            <a:headEnd/>
            <a:tailEnd/>
          </a:ln>
        </p:spPr>
        <p:txBody>
          <a:bodyPr>
            <a:spAutoFit/>
          </a:bodyPr>
          <a:lstStyle/>
          <a:p>
            <a:r>
              <a:rPr lang="en-US" b="1">
                <a:solidFill>
                  <a:srgbClr val="FF0000"/>
                </a:solidFill>
                <a:sym typeface="Symbol" pitchFamily="18" charset="2"/>
              </a:rPr>
              <a:t>~ 10</a:t>
            </a:r>
            <a:r>
              <a:rPr lang="en-US" b="1" baseline="30000">
                <a:solidFill>
                  <a:srgbClr val="FF0000"/>
                </a:solidFill>
                <a:sym typeface="Symbol" pitchFamily="18" charset="2"/>
              </a:rPr>
              <a:t>26 </a:t>
            </a:r>
            <a:endParaRPr lang="en-US"/>
          </a:p>
        </p:txBody>
      </p:sp>
      <p:sp>
        <p:nvSpPr>
          <p:cNvPr id="27657" name="Text Box 17"/>
          <p:cNvSpPr txBox="1">
            <a:spLocks noChangeArrowheads="1"/>
          </p:cNvSpPr>
          <p:nvPr/>
        </p:nvSpPr>
        <p:spPr bwMode="auto">
          <a:xfrm>
            <a:off x="6553200" y="1371600"/>
            <a:ext cx="1981200" cy="369888"/>
          </a:xfrm>
          <a:prstGeom prst="rect">
            <a:avLst/>
          </a:prstGeom>
          <a:solidFill>
            <a:schemeClr val="bg1"/>
          </a:solidFill>
          <a:ln w="9525">
            <a:noFill/>
            <a:miter lim="800000"/>
            <a:headEnd/>
            <a:tailEnd/>
          </a:ln>
        </p:spPr>
        <p:txBody>
          <a:bodyPr>
            <a:spAutoFit/>
          </a:bodyPr>
          <a:lstStyle/>
          <a:p>
            <a:r>
              <a:rPr lang="en-US">
                <a:solidFill>
                  <a:srgbClr val="FF0000"/>
                </a:solidFill>
              </a:rPr>
              <a:t>3.5 TeV </a:t>
            </a:r>
            <a:endParaRPr lang="en-US"/>
          </a:p>
        </p:txBody>
      </p:sp>
      <p:sp>
        <p:nvSpPr>
          <p:cNvPr id="27658" name="Text Box 17"/>
          <p:cNvSpPr txBox="1">
            <a:spLocks noChangeArrowheads="1"/>
          </p:cNvSpPr>
          <p:nvPr/>
        </p:nvSpPr>
        <p:spPr bwMode="auto">
          <a:xfrm>
            <a:off x="5813425" y="4875213"/>
            <a:ext cx="3005138" cy="1201737"/>
          </a:xfrm>
          <a:prstGeom prst="rect">
            <a:avLst/>
          </a:prstGeom>
          <a:solidFill>
            <a:schemeClr val="bg1"/>
          </a:solidFill>
          <a:ln w="9525">
            <a:noFill/>
            <a:miter lim="800000"/>
            <a:headEnd/>
            <a:tailEnd/>
          </a:ln>
        </p:spPr>
        <p:txBody>
          <a:bodyPr>
            <a:spAutoFit/>
          </a:bodyPr>
          <a:lstStyle/>
          <a:p>
            <a:r>
              <a:rPr lang="cs-CZ" sz="2400">
                <a:solidFill>
                  <a:srgbClr val="FF0000"/>
                </a:solidFill>
              </a:rPr>
              <a:t>K nalezení  Higgse ještě hodně</a:t>
            </a:r>
            <a:br>
              <a:rPr lang="cs-CZ" sz="2400">
                <a:solidFill>
                  <a:srgbClr val="FF0000"/>
                </a:solidFill>
              </a:rPr>
            </a:br>
            <a:r>
              <a:rPr lang="cs-CZ" sz="2400">
                <a:solidFill>
                  <a:srgbClr val="FF0000"/>
                </a:solidFill>
              </a:rPr>
              <a:t> dlouhá cesta !!</a:t>
            </a:r>
            <a:r>
              <a:rPr lang="en-US" sz="2400" b="1" baseline="30000">
                <a:solidFill>
                  <a:srgbClr val="FF0000"/>
                </a:solidFill>
                <a:sym typeface="Symbol" pitchFamily="18" charset="2"/>
              </a:rPr>
              <a:t> </a:t>
            </a:r>
            <a:endParaRPr lang="en-US" sz="2400">
              <a:solidFill>
                <a:srgbClr val="FF0000"/>
              </a:solidFill>
            </a:endParaRPr>
          </a:p>
        </p:txBody>
      </p:sp>
      <p:sp>
        <p:nvSpPr>
          <p:cNvPr id="27660" name="Zástupný symbol pro datum 20"/>
          <p:cNvSpPr>
            <a:spLocks noGrp="1"/>
          </p:cNvSpPr>
          <p:nvPr>
            <p:ph type="dt" sz="quarter" idx="10"/>
          </p:nvPr>
        </p:nvSpPr>
        <p:spPr>
          <a:xfrm>
            <a:off x="457200" y="6477000"/>
            <a:ext cx="2133600" cy="381000"/>
          </a:xfrm>
          <a:noFill/>
        </p:spPr>
        <p:txBody>
          <a:bodyPr/>
          <a:lstStyle/>
          <a:p>
            <a:r>
              <a:rPr lang="cs-CZ" dirty="0" smtClean="0"/>
              <a:t>7.12.2010</a:t>
            </a:r>
            <a:endParaRPr lang="en-US" dirty="0" smtClean="0"/>
          </a:p>
        </p:txBody>
      </p:sp>
      <p:sp>
        <p:nvSpPr>
          <p:cNvPr id="27662" name="Zástupný symbol pro zápatí 22"/>
          <p:cNvSpPr>
            <a:spLocks noGrp="1"/>
          </p:cNvSpPr>
          <p:nvPr>
            <p:ph type="ftr" sz="quarter" idx="11"/>
          </p:nvPr>
        </p:nvSpPr>
        <p:spPr>
          <a:xfrm>
            <a:off x="2057400" y="6477000"/>
            <a:ext cx="4724400" cy="381000"/>
          </a:xfrm>
          <a:noFill/>
        </p:spPr>
        <p:txBody>
          <a:bodyPr/>
          <a:lstStyle/>
          <a:p>
            <a:r>
              <a:rPr lang="en-US" dirty="0" err="1" smtClean="0"/>
              <a:t>S.Nemecek</a:t>
            </a:r>
            <a:r>
              <a:rPr lang="en-US" dirty="0" smtClean="0"/>
              <a:t>:  Experiment ATLAS - first year of collisions</a:t>
            </a:r>
            <a:endParaRPr lang="en-US" dirty="0" smtClean="0"/>
          </a:p>
        </p:txBody>
      </p:sp>
      <p:sp>
        <p:nvSpPr>
          <p:cNvPr id="24" name="Elipsa 23"/>
          <p:cNvSpPr/>
          <p:nvPr/>
        </p:nvSpPr>
        <p:spPr>
          <a:xfrm>
            <a:off x="3581400" y="1524000"/>
            <a:ext cx="381000" cy="2286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Elipsa 24"/>
          <p:cNvSpPr/>
          <p:nvPr/>
        </p:nvSpPr>
        <p:spPr>
          <a:xfrm>
            <a:off x="4038600" y="1428750"/>
            <a:ext cx="2286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Elipsa 25"/>
          <p:cNvSpPr/>
          <p:nvPr/>
        </p:nvSpPr>
        <p:spPr>
          <a:xfrm>
            <a:off x="4200525" y="123825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Elipsa 26"/>
          <p:cNvSpPr/>
          <p:nvPr/>
        </p:nvSpPr>
        <p:spPr>
          <a:xfrm>
            <a:off x="4191000" y="1352550"/>
            <a:ext cx="152400" cy="152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Elipsa 27"/>
          <p:cNvSpPr/>
          <p:nvPr/>
        </p:nvSpPr>
        <p:spPr>
          <a:xfrm>
            <a:off x="1143000" y="1143000"/>
            <a:ext cx="228600" cy="152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Elipsa 28"/>
          <p:cNvSpPr/>
          <p:nvPr/>
        </p:nvSpPr>
        <p:spPr>
          <a:xfrm>
            <a:off x="1143000" y="962024"/>
            <a:ext cx="152400" cy="10477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Elipsa 29"/>
          <p:cNvSpPr/>
          <p:nvPr/>
        </p:nvSpPr>
        <p:spPr>
          <a:xfrm>
            <a:off x="1447800" y="1219200"/>
            <a:ext cx="228600" cy="228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lecal">
  <a:themeElements>
    <a:clrScheme name="tilecal.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ilecal.pot">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ilecal.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ilecal.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ilecal.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ilecal.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ilecal.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ilecal.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ilecal.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3213</TotalTime>
  <Words>3415</Words>
  <Application>Microsoft Office PowerPoint</Application>
  <PresentationFormat>Předvádění na obrazovce (4:3)</PresentationFormat>
  <Paragraphs>767</Paragraphs>
  <Slides>66</Slides>
  <Notes>37</Notes>
  <HiddenSlides>0</HiddenSlides>
  <MMClips>0</MMClips>
  <ScaleCrop>false</ScaleCrop>
  <HeadingPairs>
    <vt:vector size="6" baseType="variant">
      <vt:variant>
        <vt:lpstr>Motiv</vt:lpstr>
      </vt:variant>
      <vt:variant>
        <vt:i4>2</vt:i4>
      </vt:variant>
      <vt:variant>
        <vt:lpstr>Vložené servery OLE</vt:lpstr>
      </vt:variant>
      <vt:variant>
        <vt:i4>2</vt:i4>
      </vt:variant>
      <vt:variant>
        <vt:lpstr>Nadpisy snímků</vt:lpstr>
      </vt:variant>
      <vt:variant>
        <vt:i4>66</vt:i4>
      </vt:variant>
    </vt:vector>
  </HeadingPairs>
  <TitlesOfParts>
    <vt:vector size="70" baseType="lpstr">
      <vt:lpstr>Default Design</vt:lpstr>
      <vt:lpstr>tilecal</vt:lpstr>
      <vt:lpstr>CorelPhotoPaint.Image.10</vt:lpstr>
      <vt:lpstr>Equation</vt:lpstr>
      <vt:lpstr>Experiment ATLAS v CERN</vt:lpstr>
      <vt:lpstr>Úvod</vt:lpstr>
      <vt:lpstr>Snímek 3</vt:lpstr>
      <vt:lpstr>Chápání vývoje vesmíru</vt:lpstr>
      <vt:lpstr>Experiment ATLAS v CERN</vt:lpstr>
      <vt:lpstr>CERN Site</vt:lpstr>
      <vt:lpstr>Snímek 7</vt:lpstr>
      <vt:lpstr>Snímek 8</vt:lpstr>
      <vt:lpstr>Snímek 9</vt:lpstr>
      <vt:lpstr>Snímek 10</vt:lpstr>
      <vt:lpstr>ATLAS</vt:lpstr>
      <vt:lpstr>Snímek 12</vt:lpstr>
      <vt:lpstr>Snímek 13</vt:lpstr>
      <vt:lpstr>Snímek 14</vt:lpstr>
      <vt:lpstr>Snímek 15</vt:lpstr>
      <vt:lpstr>Snímek 16</vt:lpstr>
      <vt:lpstr>Snímek 17</vt:lpstr>
      <vt:lpstr>ATLAS / ID</vt:lpstr>
      <vt:lpstr>Vnitřní  Detektor</vt:lpstr>
      <vt:lpstr>ID Si-sensors</vt:lpstr>
      <vt:lpstr>The TRT (Transition Radiation Tracker)</vt:lpstr>
      <vt:lpstr>Snímek 22</vt:lpstr>
      <vt:lpstr>ATLAS</vt:lpstr>
      <vt:lpstr>Kalorimetry v ATLASu</vt:lpstr>
      <vt:lpstr>Kalorimetry (1)</vt:lpstr>
      <vt:lpstr>Snímek 26</vt:lpstr>
      <vt:lpstr>Electromagnetic Calorimeters</vt:lpstr>
      <vt:lpstr>ATLAS</vt:lpstr>
      <vt:lpstr>Snímek 29</vt:lpstr>
      <vt:lpstr>Snímek 30</vt:lpstr>
      <vt:lpstr> ATLAS / mionový spektrometr</vt:lpstr>
      <vt:lpstr>ATLAS</vt:lpstr>
      <vt:lpstr>The Muon Spectrometer</vt:lpstr>
      <vt:lpstr>Barrel Stations</vt:lpstr>
      <vt:lpstr>. Main parameters of the muon spectrometer</vt:lpstr>
      <vt:lpstr>Snímek 36</vt:lpstr>
      <vt:lpstr>Snímek 37</vt:lpstr>
      <vt:lpstr>Snímek 38</vt:lpstr>
      <vt:lpstr>Snímek 39</vt:lpstr>
      <vt:lpstr> Měření mionů / hmoty Higgse</vt:lpstr>
      <vt:lpstr>MH &gt; 130 … is easier</vt:lpstr>
      <vt:lpstr>Snímek 42</vt:lpstr>
      <vt:lpstr>Snímek 43</vt:lpstr>
      <vt:lpstr>Snímek 44</vt:lpstr>
      <vt:lpstr>Snímek 45</vt:lpstr>
      <vt:lpstr>Snímek 46</vt:lpstr>
      <vt:lpstr>První srážky p-p v LHC v r. 2009</vt:lpstr>
      <vt:lpstr>První srážky p-p při 7 TeV</vt:lpstr>
      <vt:lpstr>První srážky p-p při 7 TeV</vt:lpstr>
      <vt:lpstr>První srážky p-p při 7 TeV historie intensity a energie svazků</vt:lpstr>
      <vt:lpstr>3D zobrazovací systém ATLASu ( další snímky, detaily na uvedené WEB adrese)</vt:lpstr>
      <vt:lpstr>První 7 TeV interakce z Tilecal řídícího pultu</vt:lpstr>
      <vt:lpstr>Snímek 53</vt:lpstr>
      <vt:lpstr>Kolik km/h chybí protonům v LHC k rychlosti světla</vt:lpstr>
      <vt:lpstr>Kolik km/h chybí protonům v LHC k rychlosti světla</vt:lpstr>
      <vt:lpstr>První srážky p-p při 7 TeV</vt:lpstr>
      <vt:lpstr>První srážky p-p při 7 TeV</vt:lpstr>
      <vt:lpstr>Snímek 58</vt:lpstr>
      <vt:lpstr>BACKUP SLIDES</vt:lpstr>
      <vt:lpstr>Luminosita a účinný průřez</vt:lpstr>
      <vt:lpstr>Muon Spectrometer Strategy</vt:lpstr>
      <vt:lpstr>Can we achieve such a precision ?</vt:lpstr>
      <vt:lpstr>Can we achieve such a precision ?</vt:lpstr>
      <vt:lpstr>Can we achieve such a precision ?</vt:lpstr>
      <vt:lpstr>Can we achieve such a precision ?</vt:lpstr>
      <vt:lpstr>The Inner Detector (ID) challenge</vt:lpstr>
    </vt:vector>
  </TitlesOfParts>
  <Company>CERN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Experiment ATLAS v CERN</dc:title>
  <dc:creator>snemecek</dc:creator>
  <cp:lastModifiedBy>nemecek</cp:lastModifiedBy>
  <cp:revision>154</cp:revision>
  <dcterms:created xsi:type="dcterms:W3CDTF">2008-03-03T07:58:14Z</dcterms:created>
  <dcterms:modified xsi:type="dcterms:W3CDTF">2010-12-06T20:49:26Z</dcterms:modified>
</cp:coreProperties>
</file>